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89" r:id="rId7"/>
    <p:sldId id="267" r:id="rId8"/>
    <p:sldId id="286" r:id="rId9"/>
    <p:sldId id="288" r:id="rId10"/>
    <p:sldId id="284" r:id="rId11"/>
    <p:sldId id="277" r:id="rId12"/>
    <p:sldId id="278" r:id="rId13"/>
    <p:sldId id="279"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Lato" panose="020F0502020204030203" pitchFamily="34" charset="0"/>
      <p:regular r:id="rId20"/>
      <p:bold r:id="rId21"/>
      <p:italic r:id="rId22"/>
      <p:boldItalic r:id="rId23"/>
    </p:embeddedFont>
    <p:embeddedFont>
      <p:font typeface="Play" pitchFamily="2" charset="0"/>
      <p:regular r:id="rId24"/>
      <p:bold r:id="rId25"/>
    </p:embeddedFont>
    <p:embeddedFont>
      <p:font typeface="Trebuchet MS" panose="020B070302020209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gF5JrCODHFnNkiV6TpvKhoNFWg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0"/>
    <p:restoredTop sz="94746"/>
  </p:normalViewPr>
  <p:slideViewPr>
    <p:cSldViewPr snapToGrid="0" snapToObjects="1">
      <p:cViewPr varScale="1">
        <p:scale>
          <a:sx n="85" d="100"/>
          <a:sy n="85" d="100"/>
        </p:scale>
        <p:origin x="1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d816fa609b_3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2d816fa609b_3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435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d816fa609b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d816fa609b_4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g2d816fa609b_4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9</a:t>
            </a:fld>
            <a:endParaRPr/>
          </a:p>
        </p:txBody>
      </p:sp>
    </p:spTree>
    <p:extLst>
      <p:ext uri="{BB962C8B-B14F-4D97-AF65-F5344CB8AC3E}">
        <p14:creationId xmlns:p14="http://schemas.microsoft.com/office/powerpoint/2010/main" val="293201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d816fa609b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d816fa609b_4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g2d816fa609b_4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10</a:t>
            </a:fld>
            <a:endParaRPr/>
          </a:p>
        </p:txBody>
      </p:sp>
    </p:spTree>
    <p:extLst>
      <p:ext uri="{BB962C8B-B14F-4D97-AF65-F5344CB8AC3E}">
        <p14:creationId xmlns:p14="http://schemas.microsoft.com/office/powerpoint/2010/main" val="1621769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5"/>
        <p:cNvGrpSpPr/>
        <p:nvPr/>
      </p:nvGrpSpPr>
      <p:grpSpPr>
        <a:xfrm>
          <a:off x="0" y="0"/>
          <a:ext cx="0" cy="0"/>
          <a:chOff x="0" y="0"/>
          <a:chExt cx="0" cy="0"/>
        </a:xfrm>
      </p:grpSpPr>
      <p:pic>
        <p:nvPicPr>
          <p:cNvPr id="16" name="Google Shape;16;p22" descr="Edificio en frente de un hotel&#10;&#10;Descripción generada automáticamente"/>
          <p:cNvPicPr preferRelativeResize="0"/>
          <p:nvPr/>
        </p:nvPicPr>
        <p:blipFill rotWithShape="1">
          <a:blip r:embed="rId2" cstate="email">
            <a:alphaModFix/>
            <a:extLst>
              <a:ext uri="{28A0092B-C50C-407E-A947-70E740481C1C}">
                <a14:useLocalDpi xmlns:a14="http://schemas.microsoft.com/office/drawing/2010/main"/>
              </a:ext>
            </a:extLst>
          </a:blip>
          <a:srcRect l="-1572"/>
          <a:stretch/>
        </p:blipFill>
        <p:spPr>
          <a:xfrm>
            <a:off x="2387154" y="-1"/>
            <a:ext cx="9804845" cy="6857999"/>
          </a:xfrm>
          <a:prstGeom prst="rect">
            <a:avLst/>
          </a:prstGeom>
          <a:noFill/>
          <a:ln>
            <a:noFill/>
          </a:ln>
        </p:spPr>
      </p:pic>
      <p:sp>
        <p:nvSpPr>
          <p:cNvPr id="17" name="Google Shape;17;p22"/>
          <p:cNvSpPr/>
          <p:nvPr/>
        </p:nvSpPr>
        <p:spPr>
          <a:xfrm>
            <a:off x="-1" y="-1"/>
            <a:ext cx="12192000" cy="6879056"/>
          </a:xfrm>
          <a:prstGeom prst="rect">
            <a:avLst/>
          </a:prstGeom>
          <a:gradFill>
            <a:gsLst>
              <a:gs pos="0">
                <a:srgbClr val="06478B"/>
              </a:gs>
              <a:gs pos="27000">
                <a:srgbClr val="06478B"/>
              </a:gs>
              <a:gs pos="80000">
                <a:srgbClr val="06478B">
                  <a:alpha val="75686"/>
                </a:srgbClr>
              </a:gs>
              <a:gs pos="100000">
                <a:srgbClr val="06478B">
                  <a:alpha val="75686"/>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22"/>
          <p:cNvSpPr/>
          <p:nvPr/>
        </p:nvSpPr>
        <p:spPr>
          <a:xfrm>
            <a:off x="-20885" y="-468959"/>
            <a:ext cx="1765854" cy="4907197"/>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9" name="Google Shape;19;p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57175" y="603162"/>
            <a:ext cx="2464758" cy="790536"/>
          </a:xfrm>
          <a:prstGeom prst="rect">
            <a:avLst/>
          </a:prstGeom>
          <a:noFill/>
          <a:ln>
            <a:noFill/>
          </a:ln>
        </p:spPr>
      </p:pic>
      <p:pic>
        <p:nvPicPr>
          <p:cNvPr id="20" name="Google Shape;20;p2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942300" y="1750645"/>
            <a:ext cx="4032739" cy="4032739"/>
          </a:xfrm>
          <a:prstGeom prst="rect">
            <a:avLst/>
          </a:prstGeom>
          <a:noFill/>
          <a:ln>
            <a:noFill/>
          </a:ln>
        </p:spPr>
      </p:pic>
      <p:cxnSp>
        <p:nvCxnSpPr>
          <p:cNvPr id="21" name="Google Shape;21;p22"/>
          <p:cNvCxnSpPr/>
          <p:nvPr/>
        </p:nvCxnSpPr>
        <p:spPr>
          <a:xfrm>
            <a:off x="0" y="4779819"/>
            <a:ext cx="7414953" cy="0"/>
          </a:xfrm>
          <a:prstGeom prst="straightConnector1">
            <a:avLst/>
          </a:prstGeom>
          <a:noFill/>
          <a:ln w="12700" cap="flat" cmpd="sng">
            <a:solidFill>
              <a:srgbClr val="50A0E0"/>
            </a:solidFill>
            <a:prstDash val="dash"/>
            <a:miter lim="800000"/>
            <a:headEnd type="none" w="sm" len="sm"/>
            <a:tailEnd type="none" w="sm" len="sm"/>
          </a:ln>
        </p:spPr>
      </p:cxnSp>
      <p:sp>
        <p:nvSpPr>
          <p:cNvPr id="22" name="Google Shape;22;p22"/>
          <p:cNvSpPr txBox="1"/>
          <p:nvPr/>
        </p:nvSpPr>
        <p:spPr>
          <a:xfrm>
            <a:off x="10759440" y="556958"/>
            <a:ext cx="1432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i="0" u="none" strike="noStrike" cap="none">
                <a:solidFill>
                  <a:srgbClr val="E4EEFA"/>
                </a:solidFill>
                <a:latin typeface="Arial"/>
                <a:ea typeface="Arial"/>
                <a:cs typeface="Arial"/>
                <a:sym typeface="Arial"/>
              </a:rPr>
              <a:t>1909 - 2025</a:t>
            </a:r>
            <a:endParaRPr/>
          </a:p>
        </p:txBody>
      </p:sp>
      <p:grpSp>
        <p:nvGrpSpPr>
          <p:cNvPr id="23" name="Google Shape;23;p22"/>
          <p:cNvGrpSpPr/>
          <p:nvPr/>
        </p:nvGrpSpPr>
        <p:grpSpPr>
          <a:xfrm>
            <a:off x="8505690" y="6270037"/>
            <a:ext cx="3686309" cy="555664"/>
            <a:chOff x="8505690" y="6270037"/>
            <a:chExt cx="3686309" cy="555664"/>
          </a:xfrm>
        </p:grpSpPr>
        <p:sp>
          <p:nvSpPr>
            <p:cNvPr id="24" name="Google Shape;24;p22"/>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5;p22"/>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b="0" u="none">
                  <a:solidFill>
                    <a:srgbClr val="50A0E0"/>
                  </a:solidFill>
                  <a:latin typeface="Arial"/>
                  <a:ea typeface="Arial"/>
                  <a:cs typeface="Arial"/>
                  <a:sym typeface="Arial"/>
                </a:rPr>
                <a:t>Versión: 2025</a:t>
              </a:r>
              <a:endParaRPr/>
            </a:p>
          </p:txBody>
        </p:sp>
        <p:sp>
          <p:nvSpPr>
            <p:cNvPr id="26" name="Google Shape;26;p22"/>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u="none">
                  <a:solidFill>
                    <a:schemeClr val="lt1"/>
                  </a:solidFill>
                  <a:latin typeface="Arial"/>
                  <a:ea typeface="Arial"/>
                  <a:cs typeface="Arial"/>
                  <a:sym typeface="Arial"/>
                </a:rPr>
                <a:t>UNIÓN, PROYECCIÓN, LIDERAZGO</a:t>
              </a:r>
              <a:endParaRPr/>
            </a:p>
          </p:txBody>
        </p:sp>
        <p:cxnSp>
          <p:nvCxnSpPr>
            <p:cNvPr id="27" name="Google Shape;27;p22"/>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sp>
        <p:nvSpPr>
          <p:cNvPr id="28" name="Google Shape;28;p22"/>
          <p:cNvSpPr/>
          <p:nvPr/>
        </p:nvSpPr>
        <p:spPr>
          <a:xfrm>
            <a:off x="10493431" y="407291"/>
            <a:ext cx="1719453" cy="721606"/>
          </a:xfrm>
          <a:custGeom>
            <a:avLst/>
            <a:gdLst/>
            <a:ahLst/>
            <a:cxnLst/>
            <a:rect l="l" t="t" r="r" b="b"/>
            <a:pathLst>
              <a:path w="1719453" h="721606" extrusionOk="0">
                <a:moveTo>
                  <a:pt x="0" y="360802"/>
                </a:moveTo>
                <a:lnTo>
                  <a:pt x="0" y="360803"/>
                </a:lnTo>
                <a:lnTo>
                  <a:pt x="0" y="360803"/>
                </a:lnTo>
                <a:close/>
                <a:moveTo>
                  <a:pt x="360803" y="0"/>
                </a:moveTo>
                <a:lnTo>
                  <a:pt x="1719453" y="0"/>
                </a:lnTo>
                <a:lnTo>
                  <a:pt x="1719453"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D0619">
              <a:alpha val="55686"/>
            </a:srgb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 name="Google Shape;29;p22"/>
          <p:cNvSpPr/>
          <p:nvPr/>
        </p:nvSpPr>
        <p:spPr>
          <a:xfrm>
            <a:off x="10520627" y="359971"/>
            <a:ext cx="1692256" cy="721606"/>
          </a:xfrm>
          <a:custGeom>
            <a:avLst/>
            <a:gdLst/>
            <a:ahLst/>
            <a:cxnLst/>
            <a:rect l="l" t="t" r="r" b="b"/>
            <a:pathLst>
              <a:path w="1692256" h="721606" extrusionOk="0">
                <a:moveTo>
                  <a:pt x="0" y="360802"/>
                </a:moveTo>
                <a:lnTo>
                  <a:pt x="0" y="360803"/>
                </a:lnTo>
                <a:lnTo>
                  <a:pt x="0" y="360803"/>
                </a:lnTo>
                <a:close/>
                <a:moveTo>
                  <a:pt x="360803" y="0"/>
                </a:moveTo>
                <a:lnTo>
                  <a:pt x="1692256" y="0"/>
                </a:lnTo>
                <a:lnTo>
                  <a:pt x="1692256"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6478B"/>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22"/>
          <p:cNvSpPr/>
          <p:nvPr/>
        </p:nvSpPr>
        <p:spPr>
          <a:xfrm rot="5400000">
            <a:off x="3198000" y="2261384"/>
            <a:ext cx="699856" cy="7091407"/>
          </a:xfrm>
          <a:custGeom>
            <a:avLst/>
            <a:gdLst/>
            <a:ahLst/>
            <a:cxnLst/>
            <a:rect l="l" t="t" r="r" b="b"/>
            <a:pathLst>
              <a:path w="699856" h="7091407" extrusionOk="0">
                <a:moveTo>
                  <a:pt x="0" y="7091407"/>
                </a:moveTo>
                <a:lnTo>
                  <a:pt x="0" y="349928"/>
                </a:lnTo>
                <a:cubicBezTo>
                  <a:pt x="0" y="156668"/>
                  <a:pt x="156668" y="0"/>
                  <a:pt x="349928" y="0"/>
                </a:cubicBezTo>
                <a:cubicBezTo>
                  <a:pt x="543188" y="0"/>
                  <a:pt x="699856" y="156668"/>
                  <a:pt x="699856" y="349928"/>
                </a:cubicBezTo>
                <a:lnTo>
                  <a:pt x="699856" y="7091407"/>
                </a:lnTo>
                <a:close/>
              </a:path>
            </a:pathLst>
          </a:custGeom>
          <a:solidFill>
            <a:srgbClr val="0D0619">
              <a:alpha val="3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 name="Google Shape;31;p22"/>
          <p:cNvSpPr/>
          <p:nvPr/>
        </p:nvSpPr>
        <p:spPr>
          <a:xfrm>
            <a:off x="-1" y="4763316"/>
            <a:ext cx="8198340" cy="1141046"/>
          </a:xfrm>
          <a:custGeom>
            <a:avLst/>
            <a:gdLst/>
            <a:ahLst/>
            <a:cxnLst/>
            <a:rect l="l" t="t" r="r" b="b"/>
            <a:pathLst>
              <a:path w="8198340" h="1141046" extrusionOk="0">
                <a:moveTo>
                  <a:pt x="0" y="0"/>
                </a:moveTo>
                <a:lnTo>
                  <a:pt x="7627817" y="0"/>
                </a:lnTo>
                <a:cubicBezTo>
                  <a:pt x="7942908" y="0"/>
                  <a:pt x="8198340" y="255432"/>
                  <a:pt x="8198340" y="570523"/>
                </a:cubicBezTo>
                <a:cubicBezTo>
                  <a:pt x="8198340" y="885614"/>
                  <a:pt x="7942908" y="1141046"/>
                  <a:pt x="7627817" y="1141046"/>
                </a:cubicBezTo>
                <a:lnTo>
                  <a:pt x="0" y="1141046"/>
                </a:ln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 name="Google Shape;32;p22"/>
          <p:cNvSpPr txBox="1">
            <a:spLocks noGrp="1"/>
          </p:cNvSpPr>
          <p:nvPr>
            <p:ph type="ctrTitle"/>
          </p:nvPr>
        </p:nvSpPr>
        <p:spPr>
          <a:xfrm>
            <a:off x="604523" y="3158680"/>
            <a:ext cx="6489109" cy="1576440"/>
          </a:xfrm>
          <a:prstGeom prst="rect">
            <a:avLst/>
          </a:prstGeom>
          <a:noFill/>
          <a:ln>
            <a:noFill/>
          </a:ln>
        </p:spPr>
        <p:txBody>
          <a:bodyPr spcFirstLastPara="1" wrap="square" lIns="91425" tIns="45700" rIns="91425" bIns="45700" anchor="b" anchorCtr="0">
            <a:normAutofit/>
          </a:bodyPr>
          <a:lstStyle>
            <a:lvl1pPr lvl="0" algn="l">
              <a:lnSpc>
                <a:spcPct val="101818"/>
              </a:lnSpc>
              <a:spcBef>
                <a:spcPts val="0"/>
              </a:spcBef>
              <a:spcAft>
                <a:spcPts val="0"/>
              </a:spcAft>
              <a:buClr>
                <a:schemeClr val="lt1"/>
              </a:buClr>
              <a:buSzPts val="5500"/>
              <a:buFont typeface="Arial"/>
              <a:buNone/>
              <a:defRPr sz="55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2"/>
          <p:cNvSpPr txBox="1">
            <a:spLocks noGrp="1"/>
          </p:cNvSpPr>
          <p:nvPr>
            <p:ph type="subTitle" idx="1"/>
          </p:nvPr>
        </p:nvSpPr>
        <p:spPr>
          <a:xfrm>
            <a:off x="615579" y="5124170"/>
            <a:ext cx="7063048" cy="4358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595959"/>
              </a:buClr>
              <a:buSzPts val="2400"/>
              <a:buNone/>
              <a:defRPr sz="2400">
                <a:solidFill>
                  <a:srgbClr val="595959"/>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En blanco">
  <p:cSld name="1_En blanco">
    <p:spTree>
      <p:nvGrpSpPr>
        <p:cNvPr id="1" name="Shape 190"/>
        <p:cNvGrpSpPr/>
        <p:nvPr/>
      </p:nvGrpSpPr>
      <p:grpSpPr>
        <a:xfrm>
          <a:off x="0" y="0"/>
          <a:ext cx="0" cy="0"/>
          <a:chOff x="0" y="0"/>
          <a:chExt cx="0" cy="0"/>
        </a:xfrm>
      </p:grpSpPr>
      <p:sp>
        <p:nvSpPr>
          <p:cNvPr id="191" name="Google Shape;191;p32"/>
          <p:cNvSpPr/>
          <p:nvPr/>
        </p:nvSpPr>
        <p:spPr>
          <a:xfrm>
            <a:off x="-7536" y="0"/>
            <a:ext cx="12199536" cy="6869496"/>
          </a:xfrm>
          <a:prstGeom prst="rect">
            <a:avLst/>
          </a:pr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6478B"/>
              </a:solidFill>
              <a:latin typeface="Arial"/>
              <a:ea typeface="Arial"/>
              <a:cs typeface="Arial"/>
              <a:sym typeface="Arial"/>
            </a:endParaRPr>
          </a:p>
        </p:txBody>
      </p:sp>
      <p:cxnSp>
        <p:nvCxnSpPr>
          <p:cNvPr id="192" name="Google Shape;192;p32"/>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193" name="Google Shape;193;p32"/>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4" name="Google Shape;194;p3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195" name="Google Shape;195;p32"/>
          <p:cNvSpPr/>
          <p:nvPr/>
        </p:nvSpPr>
        <p:spPr>
          <a:xfrm rot="10800000" flipH="1">
            <a:off x="11775830" y="659089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grpSp>
        <p:nvGrpSpPr>
          <p:cNvPr id="197" name="Google Shape;197;p32"/>
          <p:cNvGrpSpPr/>
          <p:nvPr/>
        </p:nvGrpSpPr>
        <p:grpSpPr>
          <a:xfrm>
            <a:off x="8505690" y="6270037"/>
            <a:ext cx="3686309" cy="555664"/>
            <a:chOff x="8505690" y="6270037"/>
            <a:chExt cx="3686309" cy="555664"/>
          </a:xfrm>
        </p:grpSpPr>
        <p:sp>
          <p:nvSpPr>
            <p:cNvPr id="198" name="Google Shape;198;p32"/>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32"/>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200" name="Google Shape;200;p32"/>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201" name="Google Shape;201;p32"/>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202" name="Google Shape;202;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7" y="-26195"/>
            <a:ext cx="1073888" cy="1073888"/>
          </a:xfrm>
          <a:prstGeom prst="rect">
            <a:avLst/>
          </a:prstGeom>
          <a:noFill/>
          <a:ln>
            <a:noFill/>
          </a:ln>
        </p:spPr>
      </p:pic>
      <p:sp>
        <p:nvSpPr>
          <p:cNvPr id="203" name="Google Shape;203;p32"/>
          <p:cNvSpPr txBox="1">
            <a:spLocks noGrp="1"/>
          </p:cNvSpPr>
          <p:nvPr>
            <p:ph type="title"/>
          </p:nvPr>
        </p:nvSpPr>
        <p:spPr>
          <a:xfrm>
            <a:off x="1299599" y="136526"/>
            <a:ext cx="7066360" cy="11307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50A0E0"/>
              </a:buClr>
              <a:buSzPts val="3600"/>
              <a:buFont typeface="Calibri"/>
              <a:buNone/>
              <a:defRPr sz="3600" b="1">
                <a:solidFill>
                  <a:srgbClr val="50A0E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32"/>
          <p:cNvSpPr txBox="1">
            <a:spLocks noGrp="1"/>
          </p:cNvSpPr>
          <p:nvPr>
            <p:ph type="body" idx="1"/>
          </p:nvPr>
        </p:nvSpPr>
        <p:spPr>
          <a:xfrm>
            <a:off x="1299598" y="1275699"/>
            <a:ext cx="10047851" cy="7692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4EEFA"/>
              </a:buClr>
              <a:buSzPts val="2400"/>
              <a:buNone/>
              <a:defRPr sz="2400">
                <a:solidFill>
                  <a:srgbClr val="E4EEFA"/>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cxnSp>
        <p:nvCxnSpPr>
          <p:cNvPr id="205" name="Google Shape;205;p32"/>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sp>
        <p:nvSpPr>
          <p:cNvPr id="206" name="Google Shape;206;p32"/>
          <p:cNvSpPr/>
          <p:nvPr/>
        </p:nvSpPr>
        <p:spPr>
          <a:xfrm rot="10800000" flipH="1">
            <a:off x="11775829" y="85701"/>
            <a:ext cx="120504" cy="1205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En blanco">
  <p:cSld name="2_En blanco">
    <p:spTree>
      <p:nvGrpSpPr>
        <p:cNvPr id="1" name="Shape 207"/>
        <p:cNvGrpSpPr/>
        <p:nvPr/>
      </p:nvGrpSpPr>
      <p:grpSpPr>
        <a:xfrm>
          <a:off x="0" y="0"/>
          <a:ext cx="0" cy="0"/>
          <a:chOff x="0" y="0"/>
          <a:chExt cx="0" cy="0"/>
        </a:xfrm>
      </p:grpSpPr>
      <p:sp>
        <p:nvSpPr>
          <p:cNvPr id="208" name="Google Shape;208;p33"/>
          <p:cNvSpPr/>
          <p:nvPr/>
        </p:nvSpPr>
        <p:spPr>
          <a:xfrm>
            <a:off x="-7536" y="0"/>
            <a:ext cx="12199536" cy="6869496"/>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6478B"/>
              </a:solidFill>
              <a:latin typeface="Arial"/>
              <a:ea typeface="Arial"/>
              <a:cs typeface="Arial"/>
              <a:sym typeface="Arial"/>
            </a:endParaRPr>
          </a:p>
        </p:txBody>
      </p:sp>
      <p:pic>
        <p:nvPicPr>
          <p:cNvPr id="209" name="Google Shape;209;p3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210" name="Google Shape;210;p33"/>
          <p:cNvSpPr/>
          <p:nvPr/>
        </p:nvSpPr>
        <p:spPr>
          <a:xfrm rot="10800000" flipH="1">
            <a:off x="1179094" y="176242"/>
            <a:ext cx="120504" cy="1205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11" name="Google Shape;211;p33"/>
          <p:cNvCxnSpPr/>
          <p:nvPr/>
        </p:nvCxnSpPr>
        <p:spPr>
          <a:xfrm>
            <a:off x="295666" y="6645568"/>
            <a:ext cx="11480164" cy="0"/>
          </a:xfrm>
          <a:prstGeom prst="straightConnector1">
            <a:avLst/>
          </a:prstGeom>
          <a:noFill/>
          <a:ln w="12700" cap="flat" cmpd="sng">
            <a:solidFill>
              <a:schemeClr val="lt1"/>
            </a:solidFill>
            <a:prstDash val="dash"/>
            <a:miter lim="800000"/>
            <a:headEnd type="none" w="sm" len="sm"/>
            <a:tailEnd type="none" w="sm" len="sm"/>
          </a:ln>
        </p:spPr>
      </p:cxnSp>
      <p:sp>
        <p:nvSpPr>
          <p:cNvPr id="212" name="Google Shape;212;p33"/>
          <p:cNvSpPr/>
          <p:nvPr/>
        </p:nvSpPr>
        <p:spPr>
          <a:xfrm rot="10800000" flipH="1">
            <a:off x="11775830" y="659089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33"/>
          <p:cNvSpPr/>
          <p:nvPr/>
        </p:nvSpPr>
        <p:spPr>
          <a:xfrm rot="10800000" flipH="1">
            <a:off x="202510" y="6590897"/>
            <a:ext cx="120504" cy="120504"/>
          </a:xfrm>
          <a:prstGeom prst="rect">
            <a:avLst/>
          </a:pr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grpSp>
        <p:nvGrpSpPr>
          <p:cNvPr id="215" name="Google Shape;215;p33"/>
          <p:cNvGrpSpPr/>
          <p:nvPr/>
        </p:nvGrpSpPr>
        <p:grpSpPr>
          <a:xfrm>
            <a:off x="8505690" y="6270037"/>
            <a:ext cx="3686309" cy="555664"/>
            <a:chOff x="8505690" y="6270037"/>
            <a:chExt cx="3686309" cy="555664"/>
          </a:xfrm>
        </p:grpSpPr>
        <p:sp>
          <p:nvSpPr>
            <p:cNvPr id="216" name="Google Shape;216;p33"/>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33"/>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218" name="Google Shape;218;p33"/>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219" name="Google Shape;219;p33"/>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220" name="Google Shape;220;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7" y="-26195"/>
            <a:ext cx="1073888" cy="1073888"/>
          </a:xfrm>
          <a:prstGeom prst="rect">
            <a:avLst/>
          </a:prstGeom>
          <a:noFill/>
          <a:ln>
            <a:noFill/>
          </a:ln>
        </p:spPr>
      </p:pic>
      <p:sp>
        <p:nvSpPr>
          <p:cNvPr id="221" name="Google Shape;221;p33"/>
          <p:cNvSpPr/>
          <p:nvPr/>
        </p:nvSpPr>
        <p:spPr>
          <a:xfrm rot="10800000" flipH="1">
            <a:off x="354910" y="674329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22" name="Google Shape;222;p33"/>
          <p:cNvCxnSpPr/>
          <p:nvPr/>
        </p:nvCxnSpPr>
        <p:spPr>
          <a:xfrm>
            <a:off x="8365959" y="146599"/>
            <a:ext cx="3473700" cy="0"/>
          </a:xfrm>
          <a:prstGeom prst="straightConnector1">
            <a:avLst/>
          </a:prstGeom>
          <a:noFill/>
          <a:ln w="12700" cap="flat" cmpd="sng">
            <a:solidFill>
              <a:schemeClr val="lt1"/>
            </a:solidFill>
            <a:prstDash val="dash"/>
            <a:miter lim="800000"/>
            <a:headEnd type="none" w="sm" len="sm"/>
            <a:tailEnd type="none" w="sm" len="sm"/>
          </a:ln>
        </p:spPr>
      </p:cxnSp>
      <p:sp>
        <p:nvSpPr>
          <p:cNvPr id="223" name="Google Shape;223;p33"/>
          <p:cNvSpPr/>
          <p:nvPr/>
        </p:nvSpPr>
        <p:spPr>
          <a:xfrm rot="10800000" flipH="1">
            <a:off x="11775830" y="8634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33"/>
          <p:cNvSpPr txBox="1">
            <a:spLocks noGrp="1"/>
          </p:cNvSpPr>
          <p:nvPr>
            <p:ph type="title"/>
          </p:nvPr>
        </p:nvSpPr>
        <p:spPr>
          <a:xfrm>
            <a:off x="1299599" y="136526"/>
            <a:ext cx="7066360" cy="11307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4EEFA"/>
              </a:buClr>
              <a:buSzPts val="3600"/>
              <a:buFont typeface="Calibri"/>
              <a:buNone/>
              <a:defRPr sz="3600" b="1">
                <a:solidFill>
                  <a:srgbClr val="E4EEF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33"/>
          <p:cNvSpPr txBox="1">
            <a:spLocks noGrp="1"/>
          </p:cNvSpPr>
          <p:nvPr>
            <p:ph type="body" idx="1"/>
          </p:nvPr>
        </p:nvSpPr>
        <p:spPr>
          <a:xfrm>
            <a:off x="1299598" y="1275699"/>
            <a:ext cx="10047851" cy="7692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0A0E0"/>
              </a:buClr>
              <a:buSzPts val="2400"/>
              <a:buNone/>
              <a:defRPr sz="2400">
                <a:solidFill>
                  <a:srgbClr val="50A0E0"/>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4"/>
          <p:cNvSpPr>
            <a:spLocks noGrp="1"/>
          </p:cNvSpPr>
          <p:nvPr>
            <p:ph type="pic" idx="2"/>
          </p:nvPr>
        </p:nvSpPr>
        <p:spPr>
          <a:xfrm>
            <a:off x="5183188" y="987425"/>
            <a:ext cx="6172200" cy="4873625"/>
          </a:xfrm>
          <a:prstGeom prst="rect">
            <a:avLst/>
          </a:prstGeom>
          <a:noFill/>
          <a:ln>
            <a:noFill/>
          </a:ln>
        </p:spPr>
      </p:sp>
      <p:sp>
        <p:nvSpPr>
          <p:cNvPr id="229" name="Google Shape;229;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0" name="Google Shape;23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233" name="Google Shape;233;p34"/>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234" name="Google Shape;234;p34"/>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35" name="Google Shape;235;p34"/>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236" name="Google Shape;236;p3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237" name="Google Shape;237;p34"/>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34"/>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9" name="Google Shape;239;p34"/>
          <p:cNvGrpSpPr/>
          <p:nvPr/>
        </p:nvGrpSpPr>
        <p:grpSpPr>
          <a:xfrm>
            <a:off x="8505690" y="6270037"/>
            <a:ext cx="3686309" cy="555664"/>
            <a:chOff x="8505690" y="6270037"/>
            <a:chExt cx="3686309" cy="555664"/>
          </a:xfrm>
        </p:grpSpPr>
        <p:sp>
          <p:nvSpPr>
            <p:cNvPr id="240" name="Google Shape;240;p34"/>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34"/>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242" name="Google Shape;242;p34"/>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243" name="Google Shape;243;p34"/>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244" name="Google Shape;244;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34"/>
        <p:cNvGrpSpPr/>
        <p:nvPr/>
      </p:nvGrpSpPr>
      <p:grpSpPr>
        <a:xfrm>
          <a:off x="0" y="0"/>
          <a:ext cx="0" cy="0"/>
          <a:chOff x="0" y="0"/>
          <a:chExt cx="0" cy="0"/>
        </a:xfrm>
      </p:grpSpPr>
      <p:sp>
        <p:nvSpPr>
          <p:cNvPr id="35" name="Google Shape;35;p23"/>
          <p:cNvSpPr/>
          <p:nvPr/>
        </p:nvSpPr>
        <p:spPr>
          <a:xfrm>
            <a:off x="7994718" y="5947890"/>
            <a:ext cx="1004670" cy="963466"/>
          </a:xfrm>
          <a:prstGeom prst="triangle">
            <a:avLst>
              <a:gd name="adj" fmla="val 50000"/>
            </a:avLst>
          </a:prstGeom>
          <a:solidFill>
            <a:srgbClr val="1026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 name="Google Shape;36;p23"/>
          <p:cNvSpPr/>
          <p:nvPr/>
        </p:nvSpPr>
        <p:spPr>
          <a:xfrm rot="9529021">
            <a:off x="7336892" y="-71484"/>
            <a:ext cx="2320322" cy="7000966"/>
          </a:xfrm>
          <a:custGeom>
            <a:avLst/>
            <a:gdLst/>
            <a:ahLst/>
            <a:cxnLst/>
            <a:rect l="l" t="t" r="r" b="b"/>
            <a:pathLst>
              <a:path w="2320322" h="7000966" extrusionOk="0">
                <a:moveTo>
                  <a:pt x="614037" y="7000966"/>
                </a:moveTo>
                <a:lnTo>
                  <a:pt x="0" y="6763006"/>
                </a:lnTo>
                <a:lnTo>
                  <a:pt x="1706285" y="0"/>
                </a:lnTo>
                <a:lnTo>
                  <a:pt x="2320322" y="237959"/>
                </a:lnTo>
                <a:close/>
              </a:path>
            </a:pathLst>
          </a:cu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 name="Google Shape;37;p23"/>
          <p:cNvSpPr/>
          <p:nvPr/>
        </p:nvSpPr>
        <p:spPr>
          <a:xfrm rot="-5400000">
            <a:off x="6567952" y="1287308"/>
            <a:ext cx="6911357" cy="4336738"/>
          </a:xfrm>
          <a:prstGeom prst="flowChartManualInpu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 name="Google Shape;38;p23"/>
          <p:cNvSpPr/>
          <p:nvPr/>
        </p:nvSpPr>
        <p:spPr>
          <a:xfrm rot="-5400000">
            <a:off x="6551803" y="1303458"/>
            <a:ext cx="6943654" cy="4336738"/>
          </a:xfrm>
          <a:prstGeom prst="flowChartManualInput">
            <a:avLst/>
          </a:prstGeom>
          <a:blipFill rotWithShape="0">
            <a:blip r:embed="rId2" cstate="email">
              <a:alphaModFix amt="38000"/>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9" name="Google Shape;39;p23"/>
          <p:cNvGrpSpPr/>
          <p:nvPr/>
        </p:nvGrpSpPr>
        <p:grpSpPr>
          <a:xfrm>
            <a:off x="8811882" y="6314229"/>
            <a:ext cx="3380117" cy="327007"/>
            <a:chOff x="8636485" y="6442253"/>
            <a:chExt cx="3380117" cy="327007"/>
          </a:xfrm>
        </p:grpSpPr>
        <p:sp>
          <p:nvSpPr>
            <p:cNvPr id="40" name="Google Shape;40;p23"/>
            <p:cNvSpPr txBox="1"/>
            <p:nvPr/>
          </p:nvSpPr>
          <p:spPr>
            <a:xfrm>
              <a:off x="8636485"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E4EEFA"/>
                </a:buClr>
                <a:buSzPts val="1200"/>
                <a:buFont typeface="Arial"/>
                <a:buNone/>
              </a:pPr>
              <a:r>
                <a:rPr lang="es-CO" sz="1200">
                  <a:solidFill>
                    <a:srgbClr val="E4EEFA"/>
                  </a:solidFill>
                  <a:latin typeface="Arial"/>
                  <a:ea typeface="Arial"/>
                  <a:cs typeface="Arial"/>
                  <a:sym typeface="Arial"/>
                </a:rPr>
                <a:t>Versión: 2025</a:t>
              </a:r>
              <a:endParaRPr/>
            </a:p>
          </p:txBody>
        </p:sp>
        <p:sp>
          <p:nvSpPr>
            <p:cNvPr id="41" name="Google Shape;41;p23"/>
            <p:cNvSpPr txBox="1"/>
            <p:nvPr/>
          </p:nvSpPr>
          <p:spPr>
            <a:xfrm>
              <a:off x="9705663"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42" name="Google Shape;42;p23"/>
            <p:cNvCxnSpPr/>
            <p:nvPr/>
          </p:nvCxnSpPr>
          <p:spPr>
            <a:xfrm>
              <a:off x="9705663" y="6453216"/>
              <a:ext cx="0" cy="189307"/>
            </a:xfrm>
            <a:prstGeom prst="straightConnector1">
              <a:avLst/>
            </a:prstGeom>
            <a:noFill/>
            <a:ln w="19050" cap="flat" cmpd="sng">
              <a:solidFill>
                <a:srgbClr val="BAAF4C"/>
              </a:solidFill>
              <a:prstDash val="solid"/>
              <a:miter lim="800000"/>
              <a:headEnd type="none" w="sm" len="sm"/>
              <a:tailEnd type="none" w="sm" len="sm"/>
            </a:ln>
          </p:spPr>
        </p:cxnSp>
      </p:grpSp>
      <p:sp>
        <p:nvSpPr>
          <p:cNvPr id="43" name="Google Shape;43;p23"/>
          <p:cNvSpPr/>
          <p:nvPr/>
        </p:nvSpPr>
        <p:spPr>
          <a:xfrm rot="10800000">
            <a:off x="7432638" y="115290"/>
            <a:ext cx="4759362" cy="1141046"/>
          </a:xfrm>
          <a:custGeom>
            <a:avLst/>
            <a:gdLst/>
            <a:ahLst/>
            <a:cxnLst/>
            <a:rect l="l" t="t" r="r" b="b"/>
            <a:pathLst>
              <a:path w="4759362" h="1141046" extrusionOk="0">
                <a:moveTo>
                  <a:pt x="4188839" y="1141046"/>
                </a:moveTo>
                <a:lnTo>
                  <a:pt x="0" y="1141046"/>
                </a:lnTo>
                <a:lnTo>
                  <a:pt x="0" y="0"/>
                </a:lnTo>
                <a:lnTo>
                  <a:pt x="4188839" y="0"/>
                </a:lnTo>
                <a:cubicBezTo>
                  <a:pt x="4503930" y="0"/>
                  <a:pt x="4759362" y="255432"/>
                  <a:pt x="4759362" y="570523"/>
                </a:cubicBezTo>
                <a:cubicBezTo>
                  <a:pt x="4759362" y="885614"/>
                  <a:pt x="4503930" y="1141046"/>
                  <a:pt x="4188839" y="1141046"/>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Google Shape;44;p23"/>
          <p:cNvSpPr/>
          <p:nvPr/>
        </p:nvSpPr>
        <p:spPr>
          <a:xfrm>
            <a:off x="11623330" y="0"/>
            <a:ext cx="568670" cy="1580298"/>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5" name="Google Shape;45;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cxnSp>
        <p:nvCxnSpPr>
          <p:cNvPr id="46" name="Google Shape;46;p23"/>
          <p:cNvCxnSpPr/>
          <p:nvPr/>
        </p:nvCxnSpPr>
        <p:spPr>
          <a:xfrm>
            <a:off x="6035748" y="6651150"/>
            <a:ext cx="1906807" cy="0"/>
          </a:xfrm>
          <a:prstGeom prst="straightConnector1">
            <a:avLst/>
          </a:prstGeom>
          <a:noFill/>
          <a:ln w="12700" cap="flat" cmpd="sng">
            <a:solidFill>
              <a:srgbClr val="06478B"/>
            </a:solidFill>
            <a:prstDash val="dash"/>
            <a:miter lim="800000"/>
            <a:headEnd type="none" w="sm" len="sm"/>
            <a:tailEnd type="none" w="sm" len="sm"/>
          </a:ln>
        </p:spPr>
      </p:cxnSp>
      <p:cxnSp>
        <p:nvCxnSpPr>
          <p:cNvPr id="47" name="Google Shape;47;p23"/>
          <p:cNvCxnSpPr/>
          <p:nvPr/>
        </p:nvCxnSpPr>
        <p:spPr>
          <a:xfrm>
            <a:off x="1151877" y="344522"/>
            <a:ext cx="2281643" cy="0"/>
          </a:xfrm>
          <a:prstGeom prst="straightConnector1">
            <a:avLst/>
          </a:prstGeom>
          <a:noFill/>
          <a:ln w="12700" cap="flat" cmpd="sng">
            <a:solidFill>
              <a:srgbClr val="06478B"/>
            </a:solidFill>
            <a:prstDash val="dash"/>
            <a:miter lim="800000"/>
            <a:headEnd type="none" w="sm" len="sm"/>
            <a:tailEnd type="none" w="sm" len="sm"/>
          </a:ln>
        </p:spPr>
      </p:cxnSp>
      <p:sp>
        <p:nvSpPr>
          <p:cNvPr id="48" name="Google Shape;48;p23"/>
          <p:cNvSpPr/>
          <p:nvPr/>
        </p:nvSpPr>
        <p:spPr>
          <a:xfrm rot="10800000" flipH="1">
            <a:off x="5975496" y="6590898"/>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9" name="Google Shape;49;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681333" y="300900"/>
            <a:ext cx="1117241" cy="79919"/>
          </a:xfrm>
          <a:prstGeom prst="rect">
            <a:avLst/>
          </a:prstGeom>
          <a:noFill/>
          <a:ln>
            <a:noFill/>
          </a:ln>
        </p:spPr>
      </p:pic>
      <p:pic>
        <p:nvPicPr>
          <p:cNvPr id="50" name="Google Shape;50;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59984" y="6610645"/>
            <a:ext cx="1117241" cy="79919"/>
          </a:xfrm>
          <a:prstGeom prst="rect">
            <a:avLst/>
          </a:prstGeom>
          <a:noFill/>
          <a:ln>
            <a:noFill/>
          </a:ln>
        </p:spPr>
      </p:pic>
      <p:sp>
        <p:nvSpPr>
          <p:cNvPr id="51" name="Google Shape;51;p23"/>
          <p:cNvSpPr/>
          <p:nvPr/>
        </p:nvSpPr>
        <p:spPr>
          <a:xfrm rot="10800000" flipH="1">
            <a:off x="3411223" y="289851"/>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 name="Google Shape;52;p23"/>
          <p:cNvSpPr/>
          <p:nvPr/>
        </p:nvSpPr>
        <p:spPr>
          <a:xfrm rot="10800000" flipH="1">
            <a:off x="1058721" y="289851"/>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53;p23"/>
          <p:cNvSpPr/>
          <p:nvPr/>
        </p:nvSpPr>
        <p:spPr>
          <a:xfrm rot="10800000" flipH="1">
            <a:off x="7887423" y="6590898"/>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4" name="Google Shape;54;p23"/>
          <p:cNvPicPr preferRelativeResize="0"/>
          <p:nvPr/>
        </p:nvPicPr>
        <p:blipFill rotWithShape="1">
          <a:blip r:embed="rId6" cstate="email">
            <a:alphaModFix amt="67000"/>
            <a:extLst>
              <a:ext uri="{28A0092B-C50C-407E-A947-70E740481C1C}">
                <a14:useLocalDpi xmlns:a14="http://schemas.microsoft.com/office/drawing/2010/main"/>
              </a:ext>
            </a:extLst>
          </a:blip>
          <a:srcRect/>
          <a:stretch/>
        </p:blipFill>
        <p:spPr>
          <a:xfrm rot="10800000">
            <a:off x="11401851" y="4659864"/>
            <a:ext cx="790149" cy="1580298"/>
          </a:xfrm>
          <a:prstGeom prst="rect">
            <a:avLst/>
          </a:prstGeom>
          <a:noFill/>
          <a:ln>
            <a:noFill/>
          </a:ln>
        </p:spPr>
      </p:pic>
      <p:sp>
        <p:nvSpPr>
          <p:cNvPr id="55" name="Google Shape;55;p23"/>
          <p:cNvSpPr/>
          <p:nvPr/>
        </p:nvSpPr>
        <p:spPr>
          <a:xfrm>
            <a:off x="11413175" y="4559246"/>
            <a:ext cx="737831" cy="737831"/>
          </a:xfrm>
          <a:prstGeom prst="ellipse">
            <a:avLst/>
          </a:prstGeom>
          <a:solidFill>
            <a:schemeClr val="l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6"/>
        <p:cNvGrpSpPr/>
        <p:nvPr/>
      </p:nvGrpSpPr>
      <p:grpSpPr>
        <a:xfrm>
          <a:off x="0" y="0"/>
          <a:ext cx="0" cy="0"/>
          <a:chOff x="0" y="0"/>
          <a:chExt cx="0" cy="0"/>
        </a:xfrm>
      </p:grpSpPr>
      <p:cxnSp>
        <p:nvCxnSpPr>
          <p:cNvPr id="57" name="Google Shape;57;p24"/>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58" name="Google Shape;58;p24"/>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9" name="Google Shape;59;p24"/>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60" name="Google Shape;60;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61" name="Google Shape;61;p24"/>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 name="Google Shape;62;p24"/>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63;p24"/>
          <p:cNvSpPr/>
          <p:nvPr/>
        </p:nvSpPr>
        <p:spPr>
          <a:xfrm rot="10800000" flipH="1">
            <a:off x="11775830" y="659089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grpSp>
        <p:nvGrpSpPr>
          <p:cNvPr id="65" name="Google Shape;65;p24"/>
          <p:cNvGrpSpPr/>
          <p:nvPr/>
        </p:nvGrpSpPr>
        <p:grpSpPr>
          <a:xfrm>
            <a:off x="8505690" y="6270037"/>
            <a:ext cx="3686309" cy="555664"/>
            <a:chOff x="8505690" y="6270037"/>
            <a:chExt cx="3686309" cy="555664"/>
          </a:xfrm>
        </p:grpSpPr>
        <p:sp>
          <p:nvSpPr>
            <p:cNvPr id="66" name="Google Shape;66;p24"/>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67;p24"/>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68" name="Google Shape;68;p24"/>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69" name="Google Shape;69;p24"/>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70" name="Google Shape;70;p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
        <p:nvSpPr>
          <p:cNvPr id="71" name="Google Shape;71;p24"/>
          <p:cNvSpPr txBox="1">
            <a:spLocks noGrp="1"/>
          </p:cNvSpPr>
          <p:nvPr>
            <p:ph type="title"/>
          </p:nvPr>
        </p:nvSpPr>
        <p:spPr>
          <a:xfrm>
            <a:off x="1299599" y="136526"/>
            <a:ext cx="7066360" cy="11307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Calibri"/>
              <a:buNone/>
              <a:defRPr sz="36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4"/>
          <p:cNvSpPr txBox="1">
            <a:spLocks noGrp="1"/>
          </p:cNvSpPr>
          <p:nvPr>
            <p:ph type="body" idx="1"/>
          </p:nvPr>
        </p:nvSpPr>
        <p:spPr>
          <a:xfrm>
            <a:off x="1299598" y="1280171"/>
            <a:ext cx="10047851" cy="7692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0A0E0"/>
              </a:buClr>
              <a:buSzPts val="2400"/>
              <a:buNone/>
              <a:defRPr sz="2400">
                <a:solidFill>
                  <a:srgbClr val="50A0E0"/>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ido con título">
  <p:cSld name="Contenido con título">
    <p:spTree>
      <p:nvGrpSpPr>
        <p:cNvPr id="1" name="Shape 73"/>
        <p:cNvGrpSpPr/>
        <p:nvPr/>
      </p:nvGrpSpPr>
      <p:grpSpPr>
        <a:xfrm>
          <a:off x="0" y="0"/>
          <a:ext cx="0" cy="0"/>
          <a:chOff x="0" y="0"/>
          <a:chExt cx="0" cy="0"/>
        </a:xfrm>
      </p:grpSpPr>
      <p:pic>
        <p:nvPicPr>
          <p:cNvPr id="74" name="Google Shape;74;p25" descr="Vista de un edificio&#10;&#10;Descripción generada automáticament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32684"/>
            <a:ext cx="12192000" cy="6890684"/>
          </a:xfrm>
          <a:prstGeom prst="rect">
            <a:avLst/>
          </a:prstGeom>
          <a:noFill/>
          <a:ln>
            <a:noFill/>
          </a:ln>
        </p:spPr>
      </p:pic>
      <p:sp>
        <p:nvSpPr>
          <p:cNvPr id="75" name="Google Shape;75;p25"/>
          <p:cNvSpPr/>
          <p:nvPr/>
        </p:nvSpPr>
        <p:spPr>
          <a:xfrm>
            <a:off x="-58105" y="-32684"/>
            <a:ext cx="12250105" cy="5562677"/>
          </a:xfrm>
          <a:prstGeom prst="rect">
            <a:avLst/>
          </a:prstGeom>
          <a:gradFill>
            <a:gsLst>
              <a:gs pos="0">
                <a:srgbClr val="06478B"/>
              </a:gs>
              <a:gs pos="23000">
                <a:srgbClr val="468EC8">
                  <a:alpha val="0"/>
                </a:srgbClr>
              </a:gs>
              <a:gs pos="43000">
                <a:srgbClr val="0D0619">
                  <a:alpha val="66666"/>
                </a:srgbClr>
              </a:gs>
              <a:gs pos="62000">
                <a:srgbClr val="0F1A33">
                  <a:alpha val="46666"/>
                </a:srgbClr>
              </a:gs>
              <a:gs pos="85000">
                <a:srgbClr val="102641"/>
              </a:gs>
              <a:gs pos="98000">
                <a:srgbClr val="0D0619">
                  <a:alpha val="78823"/>
                </a:srgbClr>
              </a:gs>
              <a:gs pos="100000">
                <a:srgbClr val="0D0619">
                  <a:alpha val="78823"/>
                </a:srgbClr>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6" name="Google Shape;76;p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623" y="5316182"/>
            <a:ext cx="12264188" cy="676275"/>
          </a:xfrm>
          <a:prstGeom prst="rect">
            <a:avLst/>
          </a:prstGeom>
          <a:noFill/>
          <a:ln>
            <a:noFill/>
          </a:ln>
        </p:spPr>
      </p:pic>
      <p:sp>
        <p:nvSpPr>
          <p:cNvPr id="77" name="Google Shape;77;p25"/>
          <p:cNvSpPr/>
          <p:nvPr/>
        </p:nvSpPr>
        <p:spPr>
          <a:xfrm flipH="1">
            <a:off x="-58105" y="5125454"/>
            <a:ext cx="12297730" cy="1732546"/>
          </a:xfrm>
          <a:custGeom>
            <a:avLst/>
            <a:gdLst/>
            <a:ahLst/>
            <a:cxnLst/>
            <a:rect l="l" t="t" r="r" b="b"/>
            <a:pathLst>
              <a:path w="12258902" h="1860884" extrusionOk="0">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25"/>
          <p:cNvSpPr txBox="1">
            <a:spLocks noGrp="1"/>
          </p:cNvSpPr>
          <p:nvPr>
            <p:ph type="ctrTitle"/>
          </p:nvPr>
        </p:nvSpPr>
        <p:spPr>
          <a:xfrm>
            <a:off x="289933" y="344350"/>
            <a:ext cx="6325906" cy="127775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b" anchorCtr="0">
            <a:noAutofit/>
          </a:bodyPr>
          <a:lstStyle>
            <a:lvl1pPr lvl="0" algn="l">
              <a:lnSpc>
                <a:spcPct val="56000"/>
              </a:lnSpc>
              <a:spcBef>
                <a:spcPts val="0"/>
              </a:spcBef>
              <a:spcAft>
                <a:spcPts val="0"/>
              </a:spcAft>
              <a:buClr>
                <a:srgbClr val="50A0E0"/>
              </a:buClr>
              <a:buSzPts val="10000"/>
              <a:buFont typeface="Arial"/>
              <a:buNone/>
              <a:defRPr sz="10000" b="1">
                <a:solidFill>
                  <a:srgbClr val="50A0E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9" name="Google Shape;79;p2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5778" y="5595436"/>
            <a:ext cx="4983270" cy="1013912"/>
          </a:xfrm>
          <a:prstGeom prst="rect">
            <a:avLst/>
          </a:prstGeom>
          <a:noFill/>
          <a:ln>
            <a:noFill/>
          </a:ln>
        </p:spPr>
      </p:pic>
      <p:pic>
        <p:nvPicPr>
          <p:cNvPr id="80" name="Google Shape;80;p2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913225" y="4615297"/>
            <a:ext cx="1525504" cy="1525504"/>
          </a:xfrm>
          <a:prstGeom prst="rect">
            <a:avLst/>
          </a:prstGeom>
          <a:noFill/>
          <a:ln>
            <a:noFill/>
          </a:ln>
        </p:spPr>
      </p:pic>
      <p:sp>
        <p:nvSpPr>
          <p:cNvPr id="81" name="Google Shape;81;p25"/>
          <p:cNvSpPr txBox="1"/>
          <p:nvPr/>
        </p:nvSpPr>
        <p:spPr>
          <a:xfrm>
            <a:off x="9614956" y="6140801"/>
            <a:ext cx="2299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i="1">
                <a:solidFill>
                  <a:srgbClr val="50A0E0"/>
                </a:solidFill>
                <a:latin typeface="Lato"/>
                <a:ea typeface="Lato"/>
                <a:cs typeface="Lato"/>
                <a:sym typeface="Lato"/>
              </a:rPr>
              <a:t>www.esdegue.edu.co</a:t>
            </a:r>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82"/>
        <p:cNvGrpSpPr/>
        <p:nvPr/>
      </p:nvGrpSpPr>
      <p:grpSpPr>
        <a:xfrm>
          <a:off x="0" y="0"/>
          <a:ext cx="0" cy="0"/>
          <a:chOff x="0" y="0"/>
          <a:chExt cx="0" cy="0"/>
        </a:xfrm>
      </p:grpSpPr>
      <p:pic>
        <p:nvPicPr>
          <p:cNvPr id="83" name="Google Shape;83;p2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0690"/>
            <a:ext cx="3343524" cy="239171"/>
          </a:xfrm>
          <a:prstGeom prst="rect">
            <a:avLst/>
          </a:prstGeom>
          <a:noFill/>
          <a:ln>
            <a:noFill/>
          </a:ln>
        </p:spPr>
      </p:pic>
      <p:sp>
        <p:nvSpPr>
          <p:cNvPr id="84" name="Google Shape;84;p26"/>
          <p:cNvSpPr/>
          <p:nvPr/>
        </p:nvSpPr>
        <p:spPr>
          <a:xfrm rot="10800000">
            <a:off x="-1974851" y="126523"/>
            <a:ext cx="6082406" cy="916845"/>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88" name="Google Shape;88;p26"/>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89" name="Google Shape;89;p26"/>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90" name="Google Shape;90;p26"/>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91" name="Google Shape;91;p2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92" name="Google Shape;92;p26"/>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26"/>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4" name="Google Shape;94;p26"/>
          <p:cNvGrpSpPr/>
          <p:nvPr/>
        </p:nvGrpSpPr>
        <p:grpSpPr>
          <a:xfrm>
            <a:off x="8505690" y="6270037"/>
            <a:ext cx="3686309" cy="555664"/>
            <a:chOff x="8505690" y="6270037"/>
            <a:chExt cx="3686309" cy="555664"/>
          </a:xfrm>
        </p:grpSpPr>
        <p:sp>
          <p:nvSpPr>
            <p:cNvPr id="95" name="Google Shape;95;p26"/>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26"/>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97" name="Google Shape;97;p26"/>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98" name="Google Shape;98;p26"/>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99" name="Google Shape;99;p2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
        <p:nvSpPr>
          <p:cNvPr id="100" name="Google Shape;100;p26"/>
          <p:cNvSpPr txBox="1"/>
          <p:nvPr/>
        </p:nvSpPr>
        <p:spPr>
          <a:xfrm>
            <a:off x="2403566" y="3920135"/>
            <a:ext cx="768511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a:solidFill>
                  <a:schemeClr val="dk1"/>
                </a:solidFill>
                <a:latin typeface="Arial"/>
                <a:ea typeface="Arial"/>
                <a:cs typeface="Arial"/>
                <a:sym typeface="Arial"/>
              </a:rPr>
              <a:t>La </a:t>
            </a:r>
            <a:r>
              <a:rPr lang="es-CO" sz="1800" b="1" i="1">
                <a:solidFill>
                  <a:schemeClr val="dk1"/>
                </a:solidFill>
                <a:latin typeface="Arial"/>
                <a:ea typeface="Arial"/>
                <a:cs typeface="Arial"/>
                <a:sym typeface="Arial"/>
              </a:rPr>
              <a:t>Escuela Superior de Guerra “General Rafael Reyes Prieto” </a:t>
            </a:r>
            <a:r>
              <a:rPr lang="es-CO" sz="1800">
                <a:solidFill>
                  <a:schemeClr val="dk1"/>
                </a:solidFill>
                <a:latin typeface="Arial"/>
                <a:ea typeface="Arial"/>
                <a:cs typeface="Arial"/>
                <a:sym typeface="Arial"/>
              </a:rPr>
              <a:t>está certificada bajo las normas internacionales </a:t>
            </a:r>
            <a:r>
              <a:rPr lang="es-CO" sz="1800" b="1">
                <a:solidFill>
                  <a:schemeClr val="dk1"/>
                </a:solidFill>
                <a:latin typeface="Arial"/>
                <a:ea typeface="Arial"/>
                <a:cs typeface="Arial"/>
                <a:sym typeface="Arial"/>
              </a:rPr>
              <a:t>ISO 9001:2015 </a:t>
            </a:r>
            <a:r>
              <a:rPr lang="es-CO" sz="1800">
                <a:solidFill>
                  <a:schemeClr val="dk1"/>
                </a:solidFill>
                <a:latin typeface="Arial"/>
                <a:ea typeface="Arial"/>
                <a:cs typeface="Arial"/>
                <a:sym typeface="Arial"/>
              </a:rPr>
              <a:t>e </a:t>
            </a:r>
            <a:r>
              <a:rPr lang="es-CO" sz="1800" b="1">
                <a:solidFill>
                  <a:schemeClr val="dk1"/>
                </a:solidFill>
                <a:latin typeface="Arial"/>
                <a:ea typeface="Arial"/>
                <a:cs typeface="Arial"/>
                <a:sym typeface="Arial"/>
              </a:rPr>
              <a:t>ISO 21001:2018.</a:t>
            </a:r>
            <a:endParaRPr sz="1800" b="1">
              <a:solidFill>
                <a:schemeClr val="dk1"/>
              </a:solidFill>
              <a:latin typeface="Arial"/>
              <a:ea typeface="Arial"/>
              <a:cs typeface="Arial"/>
              <a:sym typeface="Arial"/>
            </a:endParaRPr>
          </a:p>
        </p:txBody>
      </p:sp>
      <p:grpSp>
        <p:nvGrpSpPr>
          <p:cNvPr id="101" name="Google Shape;101;p26"/>
          <p:cNvGrpSpPr/>
          <p:nvPr/>
        </p:nvGrpSpPr>
        <p:grpSpPr>
          <a:xfrm>
            <a:off x="4293764" y="2188507"/>
            <a:ext cx="3531220" cy="1702097"/>
            <a:chOff x="2528154" y="2188507"/>
            <a:chExt cx="3531220" cy="1702097"/>
          </a:xfrm>
        </p:grpSpPr>
        <p:pic>
          <p:nvPicPr>
            <p:cNvPr id="102" name="Google Shape;102;p26" descr="CERTIFICADO ISO 9001:2015 BUREAU VERITAS – JAR | Ildefonso Rosa Ramírez e  Hijos S.L."/>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528154" y="2188507"/>
              <a:ext cx="3531220" cy="1702097"/>
            </a:xfrm>
            <a:prstGeom prst="rect">
              <a:avLst/>
            </a:prstGeom>
            <a:noFill/>
            <a:ln>
              <a:noFill/>
            </a:ln>
          </p:spPr>
        </p:pic>
        <p:pic>
          <p:nvPicPr>
            <p:cNvPr id="103" name="Google Shape;103;p26" descr="CERTIFICADO ISO 9001:2015 BUREAU VERITAS – JAR | Ildefonso Rosa Ramírez e  Hijos S.L."/>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746512" y="2471437"/>
              <a:ext cx="1121614" cy="406935"/>
            </a:xfrm>
            <a:prstGeom prst="rect">
              <a:avLst/>
            </a:prstGeom>
            <a:noFill/>
            <a:ln>
              <a:noFill/>
            </a:ln>
          </p:spPr>
        </p:pic>
        <p:pic>
          <p:nvPicPr>
            <p:cNvPr id="104" name="Google Shape;104;p26"/>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738561" y="2707278"/>
              <a:ext cx="1198704" cy="230588"/>
            </a:xfrm>
            <a:prstGeom prst="rect">
              <a:avLst/>
            </a:prstGeom>
            <a:noFill/>
            <a:ln>
              <a:noFill/>
            </a:ln>
          </p:spPr>
        </p:pic>
      </p:grpSp>
      <p:pic>
        <p:nvPicPr>
          <p:cNvPr id="105" name="Google Shape;105;p2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36195" y="222027"/>
            <a:ext cx="2213453" cy="7099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ntenido con título">
  <p:cSld name="1_Contenido con título">
    <p:spTree>
      <p:nvGrpSpPr>
        <p:cNvPr id="1" name="Shape 106"/>
        <p:cNvGrpSpPr/>
        <p:nvPr/>
      </p:nvGrpSpPr>
      <p:grpSpPr>
        <a:xfrm>
          <a:off x="0" y="0"/>
          <a:ext cx="0" cy="0"/>
          <a:chOff x="0" y="0"/>
          <a:chExt cx="0" cy="0"/>
        </a:xfrm>
      </p:grpSpPr>
      <p:pic>
        <p:nvPicPr>
          <p:cNvPr id="107" name="Google Shape;107;p27" descr="Vista de un edificio&#10;&#10;Descripción generada automáticament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32684"/>
            <a:ext cx="12192000" cy="6890684"/>
          </a:xfrm>
          <a:prstGeom prst="rect">
            <a:avLst/>
          </a:prstGeom>
          <a:noFill/>
          <a:ln>
            <a:noFill/>
          </a:ln>
        </p:spPr>
      </p:pic>
      <p:sp>
        <p:nvSpPr>
          <p:cNvPr id="108" name="Google Shape;108;p27"/>
          <p:cNvSpPr/>
          <p:nvPr/>
        </p:nvSpPr>
        <p:spPr>
          <a:xfrm>
            <a:off x="-58105" y="-32684"/>
            <a:ext cx="12250105" cy="5562677"/>
          </a:xfrm>
          <a:prstGeom prst="rect">
            <a:avLst/>
          </a:prstGeom>
          <a:gradFill>
            <a:gsLst>
              <a:gs pos="0">
                <a:srgbClr val="06478B"/>
              </a:gs>
              <a:gs pos="23000">
                <a:srgbClr val="468EC8">
                  <a:alpha val="0"/>
                </a:srgbClr>
              </a:gs>
              <a:gs pos="43000">
                <a:srgbClr val="0D0619">
                  <a:alpha val="66666"/>
                </a:srgbClr>
              </a:gs>
              <a:gs pos="62000">
                <a:srgbClr val="0F1A33">
                  <a:alpha val="46666"/>
                </a:srgbClr>
              </a:gs>
              <a:gs pos="85000">
                <a:srgbClr val="102641"/>
              </a:gs>
              <a:gs pos="98000">
                <a:srgbClr val="0D0619">
                  <a:alpha val="78823"/>
                </a:srgbClr>
              </a:gs>
              <a:gs pos="100000">
                <a:srgbClr val="0D0619">
                  <a:alpha val="78823"/>
                </a:srgbClr>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9" name="Google Shape;109;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623" y="5316182"/>
            <a:ext cx="12264188" cy="676275"/>
          </a:xfrm>
          <a:prstGeom prst="rect">
            <a:avLst/>
          </a:prstGeom>
          <a:noFill/>
          <a:ln>
            <a:noFill/>
          </a:ln>
        </p:spPr>
      </p:pic>
      <p:sp>
        <p:nvSpPr>
          <p:cNvPr id="110" name="Google Shape;110;p27"/>
          <p:cNvSpPr/>
          <p:nvPr/>
        </p:nvSpPr>
        <p:spPr>
          <a:xfrm flipH="1">
            <a:off x="-58105" y="5125454"/>
            <a:ext cx="12297730" cy="1732546"/>
          </a:xfrm>
          <a:custGeom>
            <a:avLst/>
            <a:gdLst/>
            <a:ahLst/>
            <a:cxnLst/>
            <a:rect l="l" t="t" r="r" b="b"/>
            <a:pathLst>
              <a:path w="12258902" h="1860884" extrusionOk="0">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27"/>
          <p:cNvSpPr txBox="1">
            <a:spLocks noGrp="1"/>
          </p:cNvSpPr>
          <p:nvPr>
            <p:ph type="ctrTitle"/>
          </p:nvPr>
        </p:nvSpPr>
        <p:spPr>
          <a:xfrm>
            <a:off x="289933" y="344350"/>
            <a:ext cx="6325906" cy="127775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b" anchorCtr="0">
            <a:noAutofit/>
          </a:bodyPr>
          <a:lstStyle>
            <a:lvl1pPr lvl="0" algn="l">
              <a:lnSpc>
                <a:spcPct val="56000"/>
              </a:lnSpc>
              <a:spcBef>
                <a:spcPts val="0"/>
              </a:spcBef>
              <a:spcAft>
                <a:spcPts val="0"/>
              </a:spcAft>
              <a:buClr>
                <a:srgbClr val="50A0E0"/>
              </a:buClr>
              <a:buSzPts val="10000"/>
              <a:buFont typeface="Arial"/>
              <a:buNone/>
              <a:defRPr sz="10000" b="1">
                <a:solidFill>
                  <a:srgbClr val="50A0E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2" name="Google Shape;112;p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5778" y="5595436"/>
            <a:ext cx="4983270" cy="1013912"/>
          </a:xfrm>
          <a:prstGeom prst="rect">
            <a:avLst/>
          </a:prstGeom>
          <a:noFill/>
          <a:ln>
            <a:noFill/>
          </a:ln>
        </p:spPr>
      </p:pic>
      <p:pic>
        <p:nvPicPr>
          <p:cNvPr id="113" name="Google Shape;113;p2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913225" y="4615297"/>
            <a:ext cx="1525504" cy="1525504"/>
          </a:xfrm>
          <a:prstGeom prst="rect">
            <a:avLst/>
          </a:prstGeom>
          <a:noFill/>
          <a:ln>
            <a:noFill/>
          </a:ln>
        </p:spPr>
      </p:pic>
      <p:sp>
        <p:nvSpPr>
          <p:cNvPr id="114" name="Google Shape;114;p27"/>
          <p:cNvSpPr txBox="1"/>
          <p:nvPr/>
        </p:nvSpPr>
        <p:spPr>
          <a:xfrm>
            <a:off x="9614956" y="6140801"/>
            <a:ext cx="2299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i="1">
                <a:solidFill>
                  <a:srgbClr val="50A0E0"/>
                </a:solidFill>
                <a:latin typeface="Lato"/>
                <a:ea typeface="Lato"/>
                <a:cs typeface="Lato"/>
                <a:sym typeface="Lato"/>
              </a:rPr>
              <a:t>www.esdegue.edu.co</a:t>
            </a:r>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118" name="Google Shape;11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121" name="Google Shape;121;p28"/>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122" name="Google Shape;122;p28"/>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23" name="Google Shape;123;p28"/>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124" name="Google Shape;124;p2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125" name="Google Shape;125;p28"/>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28"/>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7" name="Google Shape;127;p28"/>
          <p:cNvGrpSpPr/>
          <p:nvPr/>
        </p:nvGrpSpPr>
        <p:grpSpPr>
          <a:xfrm>
            <a:off x="8505690" y="6270037"/>
            <a:ext cx="3686309" cy="555664"/>
            <a:chOff x="8505690" y="6270037"/>
            <a:chExt cx="3686309" cy="555664"/>
          </a:xfrm>
        </p:grpSpPr>
        <p:sp>
          <p:nvSpPr>
            <p:cNvPr id="128" name="Google Shape;128;p28"/>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28"/>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130" name="Google Shape;130;p28"/>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131" name="Google Shape;131;p28"/>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132" name="Google Shape;132;p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140" name="Google Shape;140;p29"/>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141" name="Google Shape;141;p29"/>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42" name="Google Shape;142;p29"/>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143" name="Google Shape;143;p2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144" name="Google Shape;144;p29"/>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29"/>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6" name="Google Shape;146;p29"/>
          <p:cNvGrpSpPr/>
          <p:nvPr/>
        </p:nvGrpSpPr>
        <p:grpSpPr>
          <a:xfrm>
            <a:off x="8505690" y="6270037"/>
            <a:ext cx="3686309" cy="555664"/>
            <a:chOff x="8505690" y="6270037"/>
            <a:chExt cx="3686309" cy="555664"/>
          </a:xfrm>
        </p:grpSpPr>
        <p:sp>
          <p:nvSpPr>
            <p:cNvPr id="147" name="Google Shape;147;p29"/>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29"/>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149" name="Google Shape;149;p29"/>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150" name="Google Shape;150;p29"/>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151" name="Google Shape;151;p2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52"/>
        <p:cNvGrpSpPr/>
        <p:nvPr/>
      </p:nvGrpSpPr>
      <p:grpSpPr>
        <a:xfrm>
          <a:off x="0" y="0"/>
          <a:ext cx="0" cy="0"/>
          <a:chOff x="0" y="0"/>
          <a:chExt cx="0" cy="0"/>
        </a:xfrm>
      </p:grpSpPr>
      <p:sp>
        <p:nvSpPr>
          <p:cNvPr id="153" name="Google Shape;153;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5" name="Google Shape;155;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7" name="Google Shape;157;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161" name="Google Shape;161;p30"/>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162" name="Google Shape;162;p30"/>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63" name="Google Shape;163;p30"/>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164" name="Google Shape;164;p3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165" name="Google Shape;165;p30"/>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30"/>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7" name="Google Shape;167;p30"/>
          <p:cNvGrpSpPr/>
          <p:nvPr/>
        </p:nvGrpSpPr>
        <p:grpSpPr>
          <a:xfrm>
            <a:off x="8505690" y="6270037"/>
            <a:ext cx="3686309" cy="555664"/>
            <a:chOff x="8505690" y="6270037"/>
            <a:chExt cx="3686309" cy="555664"/>
          </a:xfrm>
        </p:grpSpPr>
        <p:sp>
          <p:nvSpPr>
            <p:cNvPr id="168" name="Google Shape;168;p30"/>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30"/>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170" name="Google Shape;170;p30"/>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171" name="Google Shape;171;p30"/>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172" name="Google Shape;172;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Lst>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
          <p:cNvSpPr txBox="1"/>
          <p:nvPr/>
        </p:nvSpPr>
        <p:spPr>
          <a:xfrm>
            <a:off x="1691288" y="1633271"/>
            <a:ext cx="7393767" cy="2235900"/>
          </a:xfrm>
          <a:prstGeom prst="rect">
            <a:avLst/>
          </a:prstGeom>
          <a:noFill/>
          <a:ln>
            <a:noFill/>
          </a:ln>
        </p:spPr>
        <p:txBody>
          <a:bodyPr spcFirstLastPara="1" wrap="square" lIns="91425" tIns="45700" rIns="91425" bIns="45700" anchor="b" anchorCtr="0">
            <a:noAutofit/>
          </a:bodyPr>
          <a:lstStyle/>
          <a:p>
            <a:pPr lvl="0">
              <a:lnSpc>
                <a:spcPct val="103703"/>
              </a:lnSpc>
              <a:buClr>
                <a:schemeClr val="lt1"/>
              </a:buClr>
              <a:buSzPts val="2160"/>
            </a:pPr>
            <a:r>
              <a:rPr lang="es-CO" sz="3200" b="1" dirty="0">
                <a:solidFill>
                  <a:schemeClr val="lt1"/>
                </a:solidFill>
              </a:rPr>
              <a:t>Microsoft Windows Bluetooth Remote Code Execution Vulnerability (CVE-2011-1265)</a:t>
            </a:r>
            <a:endParaRPr sz="3200" b="1" dirty="0">
              <a:solidFill>
                <a:schemeClr val="lt1"/>
              </a:solidFill>
            </a:endParaRPr>
          </a:p>
        </p:txBody>
      </p:sp>
      <p:sp>
        <p:nvSpPr>
          <p:cNvPr id="262" name="Google Shape;262;p1"/>
          <p:cNvSpPr txBox="1"/>
          <p:nvPr/>
        </p:nvSpPr>
        <p:spPr>
          <a:xfrm>
            <a:off x="637653" y="4959226"/>
            <a:ext cx="7063048" cy="96174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2400"/>
              <a:buFont typeface="Arial"/>
              <a:buNone/>
            </a:pPr>
            <a:r>
              <a:rPr lang="es-CO" sz="2000">
                <a:solidFill>
                  <a:srgbClr val="50A0E0"/>
                </a:solidFill>
                <a:latin typeface="Calibri"/>
                <a:ea typeface="Calibri"/>
                <a:cs typeface="Calibri"/>
                <a:sym typeface="Calibri"/>
              </a:rPr>
              <a:t>MY. YEFERSON OBANDO - MY. LUIS MILLÁN</a:t>
            </a:r>
            <a:endParaRPr sz="1200"/>
          </a:p>
          <a:p>
            <a:pPr marL="0" marR="0" lvl="0" indent="0" algn="l" rtl="0">
              <a:lnSpc>
                <a:spcPct val="90000"/>
              </a:lnSpc>
              <a:spcBef>
                <a:spcPts val="1000"/>
              </a:spcBef>
              <a:spcAft>
                <a:spcPts val="0"/>
              </a:spcAft>
              <a:buClr>
                <a:srgbClr val="50A0E0"/>
              </a:buClr>
              <a:buSzPts val="2400"/>
              <a:buFont typeface="Arial"/>
              <a:buNone/>
            </a:pPr>
            <a:r>
              <a:rPr lang="es-CO" sz="2000">
                <a:solidFill>
                  <a:srgbClr val="50A0E0"/>
                </a:solidFill>
                <a:latin typeface="Calibri"/>
                <a:ea typeface="Calibri"/>
                <a:cs typeface="Calibri"/>
                <a:sym typeface="Calibri"/>
              </a:rPr>
              <a:t>MY. DANIEL TORRES - MY. MARIO GÓMEZ</a:t>
            </a:r>
            <a:endParaRPr sz="1200"/>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2d816fa609b_4_1"/>
          <p:cNvSpPr txBox="1"/>
          <p:nvPr/>
        </p:nvSpPr>
        <p:spPr>
          <a:xfrm>
            <a:off x="1471050" y="594050"/>
            <a:ext cx="6432300" cy="1157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95959"/>
              </a:buClr>
              <a:buSzPts val="3600"/>
              <a:buFont typeface="Play"/>
              <a:buNone/>
            </a:pPr>
            <a:r>
              <a:rPr lang="es-CO" sz="3600" dirty="0">
                <a:solidFill>
                  <a:srgbClr val="595959"/>
                </a:solidFill>
                <a:latin typeface="Play"/>
                <a:ea typeface="Play"/>
                <a:cs typeface="Play"/>
                <a:sym typeface="Play"/>
              </a:rPr>
              <a:t>8. BIBLIOGRAFÍA</a:t>
            </a:r>
          </a:p>
          <a:p>
            <a:pPr marL="0" marR="0" lvl="0" indent="0" algn="l" rtl="0">
              <a:lnSpc>
                <a:spcPct val="90000"/>
              </a:lnSpc>
              <a:spcBef>
                <a:spcPts val="0"/>
              </a:spcBef>
              <a:spcAft>
                <a:spcPts val="0"/>
              </a:spcAft>
              <a:buClr>
                <a:srgbClr val="595959"/>
              </a:buClr>
              <a:buSzPts val="3600"/>
              <a:buFont typeface="Play"/>
              <a:buNone/>
            </a:pPr>
            <a:endParaRPr lang="es-CO" sz="3600" b="0" dirty="0">
              <a:solidFill>
                <a:srgbClr val="595959"/>
              </a:solidFill>
              <a:latin typeface="Play"/>
              <a:ea typeface="Play"/>
              <a:cs typeface="Play"/>
              <a:sym typeface="Play"/>
            </a:endParaRPr>
          </a:p>
          <a:p>
            <a:pPr marL="0" marR="0" lvl="0" indent="0" algn="l" rtl="0">
              <a:lnSpc>
                <a:spcPct val="90000"/>
              </a:lnSpc>
              <a:spcBef>
                <a:spcPts val="0"/>
              </a:spcBef>
              <a:spcAft>
                <a:spcPts val="0"/>
              </a:spcAft>
              <a:buClr>
                <a:srgbClr val="595959"/>
              </a:buClr>
              <a:buSzPts val="3600"/>
              <a:buFont typeface="Play"/>
              <a:buNone/>
            </a:pPr>
            <a:endParaRPr sz="3600" b="0" dirty="0">
              <a:solidFill>
                <a:srgbClr val="595959"/>
              </a:solidFill>
              <a:latin typeface="Play"/>
              <a:ea typeface="Play"/>
              <a:cs typeface="Play"/>
              <a:sym typeface="Play"/>
            </a:endParaRPr>
          </a:p>
        </p:txBody>
      </p:sp>
      <p:sp>
        <p:nvSpPr>
          <p:cNvPr id="4" name="Google Shape;735;g2d816fa609b_4_1">
            <a:extLst>
              <a:ext uri="{FF2B5EF4-FFF2-40B4-BE49-F238E27FC236}">
                <a16:creationId xmlns:a16="http://schemas.microsoft.com/office/drawing/2014/main" id="{7E3FACF2-357C-BD48-94EF-DE4C9ACAAB94}"/>
              </a:ext>
            </a:extLst>
          </p:cNvPr>
          <p:cNvSpPr txBox="1"/>
          <p:nvPr/>
        </p:nvSpPr>
        <p:spPr>
          <a:xfrm>
            <a:off x="977866" y="1486574"/>
            <a:ext cx="9876504" cy="2985442"/>
          </a:xfrm>
          <a:prstGeom prst="rect">
            <a:avLst/>
          </a:prstGeom>
          <a:noFill/>
          <a:ln>
            <a:noFill/>
          </a:ln>
        </p:spPr>
        <p:txBody>
          <a:bodyPr spcFirstLastPara="1" wrap="square" lIns="91425" tIns="45700" rIns="91425" bIns="45700" anchor="t" anchorCtr="0">
            <a:normAutofit lnSpcReduction="10000"/>
          </a:bodyPr>
          <a:lstStyle/>
          <a:p>
            <a:pPr lvl="0" algn="just">
              <a:lnSpc>
                <a:spcPct val="90000"/>
              </a:lnSpc>
              <a:buClr>
                <a:srgbClr val="595959"/>
              </a:buClr>
              <a:buSzPts val="3600"/>
            </a:pPr>
            <a:r>
              <a:rPr lang="es-CO" sz="1800" dirty="0"/>
              <a:t>Microsoft. (2011). Boletín de seguridad de Microsoft MS11-053: Crítico. Recuperado de https://learn.microsoft.com/es-es/security-updates/securitybulletins/2011/ms11-053</a:t>
            </a:r>
          </a:p>
          <a:p>
            <a:pPr lvl="0" algn="just">
              <a:lnSpc>
                <a:spcPct val="90000"/>
              </a:lnSpc>
              <a:buClr>
                <a:srgbClr val="595959"/>
              </a:buClr>
              <a:buSzPts val="3600"/>
            </a:pPr>
            <a:endParaRPr lang="es-CO" sz="1800" dirty="0"/>
          </a:p>
          <a:p>
            <a:pPr lvl="0" algn="just">
              <a:lnSpc>
                <a:spcPct val="90000"/>
              </a:lnSpc>
              <a:buClr>
                <a:srgbClr val="595959"/>
              </a:buClr>
              <a:buSzPts val="3600"/>
            </a:pPr>
            <a:r>
              <a:rPr lang="es-CO" sz="1800" dirty="0"/>
              <a:t>García, J. (2019). Análisis de vulnerabilidades en dispositivos Bluetooth (Trabajo de fin de grado). Universidad Carlos III de Madrid. Recuperado de https://e-archivo.uc3m.es/handle/10016/29312</a:t>
            </a:r>
          </a:p>
          <a:p>
            <a:pPr lvl="0" algn="just">
              <a:lnSpc>
                <a:spcPct val="90000"/>
              </a:lnSpc>
              <a:buClr>
                <a:srgbClr val="595959"/>
              </a:buClr>
              <a:buSzPts val="3600"/>
            </a:pPr>
            <a:endParaRPr lang="es-CO" sz="1800" dirty="0"/>
          </a:p>
          <a:p>
            <a:pPr lvl="0" algn="just">
              <a:lnSpc>
                <a:spcPct val="90000"/>
              </a:lnSpc>
              <a:buClr>
                <a:srgbClr val="595959"/>
              </a:buClr>
              <a:buSzPts val="3600"/>
            </a:pPr>
            <a:r>
              <a:rPr lang="es-CO" sz="1800" dirty="0"/>
              <a:t>García, J. (2020). Análisis de vulnerabilidades en Bluetooth (Trabajo de fin de grado). Universidad de La Laguna. Recuperado de https://riull.ull.es/xmlui/handle/915/33661</a:t>
            </a:r>
          </a:p>
          <a:p>
            <a:pPr lvl="0" algn="just">
              <a:lnSpc>
                <a:spcPct val="90000"/>
              </a:lnSpc>
              <a:buClr>
                <a:srgbClr val="595959"/>
              </a:buClr>
              <a:buSzPts val="3600"/>
            </a:pPr>
            <a:endParaRPr lang="es-CO" sz="1800" dirty="0"/>
          </a:p>
          <a:p>
            <a:pPr lvl="0" algn="just">
              <a:lnSpc>
                <a:spcPct val="90000"/>
              </a:lnSpc>
              <a:buClr>
                <a:srgbClr val="595959"/>
              </a:buClr>
              <a:buSzPts val="3600"/>
            </a:pPr>
            <a:r>
              <a:rPr lang="es-CO" sz="1800" dirty="0"/>
              <a:t>García, J. (2019). Estudio de las vulnerabilidades de la tecnología Bluetooth (Trabajo de fin de máster). Universitat Oberta de Catalunya. Recuperado de https://openaccess.uoc.edu/handle/10609/106368</a:t>
            </a:r>
            <a:endParaRPr lang="es-CO" sz="1800" dirty="0">
              <a:sym typeface="Play"/>
            </a:endParaRPr>
          </a:p>
          <a:p>
            <a:pPr lvl="0" algn="just">
              <a:lnSpc>
                <a:spcPct val="90000"/>
              </a:lnSpc>
              <a:buClr>
                <a:srgbClr val="595959"/>
              </a:buClr>
              <a:buSzPts val="3600"/>
            </a:pPr>
            <a:endParaRPr lang="es-CO" sz="1800" dirty="0">
              <a:sym typeface="Play"/>
            </a:endParaRPr>
          </a:p>
        </p:txBody>
      </p:sp>
    </p:spTree>
    <p:extLst>
      <p:ext uri="{BB962C8B-B14F-4D97-AF65-F5344CB8AC3E}">
        <p14:creationId xmlns:p14="http://schemas.microsoft.com/office/powerpoint/2010/main" val="480950296"/>
      </p:ext>
    </p:extLst>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8"/>
          <p:cNvSpPr txBox="1">
            <a:spLocks noGrp="1"/>
          </p:cNvSpPr>
          <p:nvPr>
            <p:ph type="ctrTitle"/>
          </p:nvPr>
        </p:nvSpPr>
        <p:spPr>
          <a:xfrm>
            <a:off x="289932" y="3556677"/>
            <a:ext cx="7220139" cy="127775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b" anchorCtr="0">
            <a:noAutofit/>
          </a:bodyPr>
          <a:lstStyle/>
          <a:p>
            <a:pPr marL="0" lvl="0" indent="0" algn="l" rtl="0">
              <a:lnSpc>
                <a:spcPct val="56000"/>
              </a:lnSpc>
              <a:spcBef>
                <a:spcPts val="0"/>
              </a:spcBef>
              <a:spcAft>
                <a:spcPts val="0"/>
              </a:spcAft>
              <a:buClr>
                <a:schemeClr val="lt1"/>
              </a:buClr>
              <a:buSzPts val="10000"/>
              <a:buFont typeface="Arial"/>
              <a:buNone/>
            </a:pPr>
            <a:r>
              <a:rPr lang="es-CO" dirty="0">
                <a:solidFill>
                  <a:schemeClr val="lt1"/>
                </a:solidFill>
              </a:rPr>
              <a:t>Preguntas</a:t>
            </a:r>
            <a:endParaRPr dirty="0">
              <a:solidFill>
                <a:schemeClr val="lt1"/>
              </a:solidFill>
            </a:endParaRPr>
          </a:p>
        </p:txBody>
      </p:sp>
      <p:pic>
        <p:nvPicPr>
          <p:cNvPr id="741" name="Google Shape;741;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2712" y="116858"/>
            <a:ext cx="2442103" cy="24421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0"/>
          <p:cNvSpPr txBox="1">
            <a:spLocks noGrp="1"/>
          </p:cNvSpPr>
          <p:nvPr>
            <p:ph type="ctrTitle"/>
          </p:nvPr>
        </p:nvSpPr>
        <p:spPr>
          <a:xfrm>
            <a:off x="162712" y="3354667"/>
            <a:ext cx="6325906" cy="127775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b" anchorCtr="0">
            <a:noAutofit/>
          </a:bodyPr>
          <a:lstStyle/>
          <a:p>
            <a:pPr marL="0" lvl="0" indent="0" algn="l" rtl="0">
              <a:lnSpc>
                <a:spcPct val="56000"/>
              </a:lnSpc>
              <a:spcBef>
                <a:spcPts val="0"/>
              </a:spcBef>
              <a:spcAft>
                <a:spcPts val="0"/>
              </a:spcAft>
              <a:buClr>
                <a:schemeClr val="lt1"/>
              </a:buClr>
              <a:buSzPts val="10000"/>
              <a:buFont typeface="Arial"/>
              <a:buNone/>
            </a:pPr>
            <a:r>
              <a:rPr lang="es-CO">
                <a:solidFill>
                  <a:schemeClr val="lt1"/>
                </a:solidFill>
              </a:rPr>
              <a:t>Gracias</a:t>
            </a:r>
            <a:endParaRPr/>
          </a:p>
        </p:txBody>
      </p:sp>
      <p:pic>
        <p:nvPicPr>
          <p:cNvPr id="751" name="Google Shape;751;p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2712" y="116858"/>
            <a:ext cx="2442103" cy="24421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
          <p:cNvSpPr txBox="1">
            <a:spLocks noGrp="1"/>
          </p:cNvSpPr>
          <p:nvPr>
            <p:ph type="title"/>
          </p:nvPr>
        </p:nvSpPr>
        <p:spPr>
          <a:xfrm>
            <a:off x="1299598" y="176351"/>
            <a:ext cx="9707069" cy="75128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595959"/>
              </a:buClr>
              <a:buSzPts val="3600"/>
              <a:buFont typeface="Play"/>
              <a:buNone/>
            </a:pPr>
            <a:r>
              <a:rPr lang="es-CO" b="0" dirty="0">
                <a:solidFill>
                  <a:srgbClr val="595959"/>
                </a:solidFill>
                <a:latin typeface="Play"/>
                <a:ea typeface="Play"/>
                <a:cs typeface="Play"/>
                <a:sym typeface="Play"/>
              </a:rPr>
              <a:t>1. INTEGRANTES: GRUPO MOGT</a:t>
            </a:r>
            <a:endParaRPr b="0" dirty="0">
              <a:solidFill>
                <a:srgbClr val="595959"/>
              </a:solidFill>
              <a:latin typeface="Play"/>
              <a:ea typeface="Play"/>
              <a:cs typeface="Play"/>
              <a:sym typeface="Play"/>
            </a:endParaRPr>
          </a:p>
        </p:txBody>
      </p:sp>
      <p:pic>
        <p:nvPicPr>
          <p:cNvPr id="268" name="Google Shape;268;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656575" y="1295801"/>
            <a:ext cx="2538072" cy="3087856"/>
          </a:xfrm>
          <a:prstGeom prst="rect">
            <a:avLst/>
          </a:prstGeom>
          <a:noFill/>
          <a:ln>
            <a:noFill/>
          </a:ln>
        </p:spPr>
      </p:pic>
      <p:pic>
        <p:nvPicPr>
          <p:cNvPr id="269" name="Google Shape;269;p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88162" y="1289005"/>
            <a:ext cx="2310996" cy="3087856"/>
          </a:xfrm>
          <a:prstGeom prst="rect">
            <a:avLst/>
          </a:prstGeom>
          <a:noFill/>
          <a:ln>
            <a:noFill/>
          </a:ln>
        </p:spPr>
      </p:pic>
      <p:pic>
        <p:nvPicPr>
          <p:cNvPr id="270" name="Google Shape;270;p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576601" y="1321833"/>
            <a:ext cx="2086380" cy="3087856"/>
          </a:xfrm>
          <a:prstGeom prst="rect">
            <a:avLst/>
          </a:prstGeom>
          <a:noFill/>
          <a:ln>
            <a:noFill/>
          </a:ln>
        </p:spPr>
      </p:pic>
      <p:pic>
        <p:nvPicPr>
          <p:cNvPr id="271" name="Google Shape;271;p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651672" y="1321833"/>
            <a:ext cx="2346216" cy="3061824"/>
          </a:xfrm>
          <a:prstGeom prst="rect">
            <a:avLst/>
          </a:prstGeom>
          <a:noFill/>
          <a:ln>
            <a:noFill/>
          </a:ln>
        </p:spPr>
      </p:pic>
      <p:sp>
        <p:nvSpPr>
          <p:cNvPr id="272" name="Google Shape;272;p3"/>
          <p:cNvSpPr/>
          <p:nvPr/>
        </p:nvSpPr>
        <p:spPr>
          <a:xfrm>
            <a:off x="853739" y="4618308"/>
            <a:ext cx="3344003" cy="683224"/>
          </a:xfrm>
          <a:prstGeom prst="rect">
            <a:avLst/>
          </a:prstGeom>
          <a:noFill/>
          <a:ln>
            <a:noFill/>
          </a:ln>
        </p:spPr>
        <p:txBody>
          <a:bodyPr spcFirstLastPara="1" wrap="square" lIns="91425" tIns="45700" rIns="91425" bIns="45700" anchor="t" anchorCtr="0">
            <a:spAutoFit/>
          </a:bodyPr>
          <a:lstStyle/>
          <a:p>
            <a:pPr marL="85725" marR="0" lvl="0" indent="-152400" algn="l" rtl="0">
              <a:lnSpc>
                <a:spcPct val="80000"/>
              </a:lnSpc>
              <a:spcBef>
                <a:spcPts val="0"/>
              </a:spcBef>
              <a:spcAft>
                <a:spcPts val="0"/>
              </a:spcAft>
              <a:buClr>
                <a:srgbClr val="94AEDC"/>
              </a:buClr>
              <a:buSzPts val="2400"/>
              <a:buFont typeface="Arial"/>
              <a:buChar char="•"/>
            </a:pPr>
            <a:r>
              <a:rPr lang="es-CO" sz="2400" dirty="0">
                <a:solidFill>
                  <a:srgbClr val="000000"/>
                </a:solidFill>
                <a:latin typeface="Calibri"/>
                <a:ea typeface="Calibri"/>
                <a:cs typeface="Calibri"/>
                <a:sym typeface="Calibri"/>
              </a:rPr>
              <a:t>MY. </a:t>
            </a:r>
            <a:r>
              <a:rPr lang="es-CO" sz="2400" dirty="0">
                <a:latin typeface="Calibri"/>
                <a:ea typeface="Calibri"/>
                <a:cs typeface="Calibri"/>
                <a:sym typeface="Calibri"/>
              </a:rPr>
              <a:t>YEFERSON OBANDO</a:t>
            </a:r>
            <a:endParaRPr sz="2400" dirty="0"/>
          </a:p>
        </p:txBody>
      </p:sp>
      <p:sp>
        <p:nvSpPr>
          <p:cNvPr id="12" name="Google Shape;272;p3">
            <a:extLst>
              <a:ext uri="{FF2B5EF4-FFF2-40B4-BE49-F238E27FC236}">
                <a16:creationId xmlns:a16="http://schemas.microsoft.com/office/drawing/2014/main" id="{03219669-D04E-8441-B954-2BC7D7A9D7E2}"/>
              </a:ext>
            </a:extLst>
          </p:cNvPr>
          <p:cNvSpPr/>
          <p:nvPr/>
        </p:nvSpPr>
        <p:spPr>
          <a:xfrm>
            <a:off x="9473670" y="4648465"/>
            <a:ext cx="2751999" cy="683224"/>
          </a:xfrm>
          <a:prstGeom prst="rect">
            <a:avLst/>
          </a:prstGeom>
          <a:noFill/>
          <a:ln>
            <a:noFill/>
          </a:ln>
        </p:spPr>
        <p:txBody>
          <a:bodyPr spcFirstLastPara="1" wrap="square" lIns="91425" tIns="45700" rIns="91425" bIns="45700" anchor="t" anchorCtr="0">
            <a:spAutoFit/>
          </a:bodyPr>
          <a:lstStyle/>
          <a:p>
            <a:pPr marL="85725" marR="0" lvl="0" indent="-152400" algn="l" rtl="0">
              <a:lnSpc>
                <a:spcPct val="80000"/>
              </a:lnSpc>
              <a:spcBef>
                <a:spcPts val="0"/>
              </a:spcBef>
              <a:spcAft>
                <a:spcPts val="0"/>
              </a:spcAft>
              <a:buClr>
                <a:srgbClr val="94AEDC"/>
              </a:buClr>
              <a:buSzPts val="2400"/>
              <a:buFont typeface="Arial"/>
              <a:buChar char="•"/>
            </a:pPr>
            <a:r>
              <a:rPr lang="es-CO" sz="2400" dirty="0">
                <a:solidFill>
                  <a:srgbClr val="000000"/>
                </a:solidFill>
                <a:latin typeface="Calibri"/>
                <a:ea typeface="Calibri"/>
                <a:cs typeface="Calibri"/>
                <a:sym typeface="Calibri"/>
              </a:rPr>
              <a:t>MY.DANIEL TORRES</a:t>
            </a:r>
            <a:endParaRPr lang="es-CO" sz="2400" dirty="0">
              <a:latin typeface="Calibri"/>
              <a:ea typeface="Calibri"/>
              <a:cs typeface="Calibri"/>
              <a:sym typeface="Calibri"/>
            </a:endParaRPr>
          </a:p>
        </p:txBody>
      </p:sp>
      <p:sp>
        <p:nvSpPr>
          <p:cNvPr id="13" name="Google Shape;272;p3">
            <a:extLst>
              <a:ext uri="{FF2B5EF4-FFF2-40B4-BE49-F238E27FC236}">
                <a16:creationId xmlns:a16="http://schemas.microsoft.com/office/drawing/2014/main" id="{4F6C2D26-7B07-AF40-8715-B387DE649B34}"/>
              </a:ext>
            </a:extLst>
          </p:cNvPr>
          <p:cNvSpPr/>
          <p:nvPr/>
        </p:nvSpPr>
        <p:spPr>
          <a:xfrm>
            <a:off x="3751954" y="4618308"/>
            <a:ext cx="2366476" cy="683224"/>
          </a:xfrm>
          <a:prstGeom prst="rect">
            <a:avLst/>
          </a:prstGeom>
          <a:noFill/>
          <a:ln>
            <a:noFill/>
          </a:ln>
        </p:spPr>
        <p:txBody>
          <a:bodyPr spcFirstLastPara="1" wrap="square" lIns="91425" tIns="45700" rIns="91425" bIns="45700" anchor="t" anchorCtr="0">
            <a:spAutoFit/>
          </a:bodyPr>
          <a:lstStyle/>
          <a:p>
            <a:pPr marL="85725" marR="0" lvl="0" indent="-152400" algn="l" rtl="0">
              <a:lnSpc>
                <a:spcPct val="80000"/>
              </a:lnSpc>
              <a:spcBef>
                <a:spcPts val="0"/>
              </a:spcBef>
              <a:spcAft>
                <a:spcPts val="0"/>
              </a:spcAft>
              <a:buClr>
                <a:srgbClr val="94AEDC"/>
              </a:buClr>
              <a:buSzPts val="2400"/>
              <a:buFont typeface="Arial"/>
              <a:buChar char="•"/>
            </a:pPr>
            <a:r>
              <a:rPr lang="es-CO" sz="2400" dirty="0">
                <a:solidFill>
                  <a:srgbClr val="000000"/>
                </a:solidFill>
                <a:latin typeface="Calibri"/>
                <a:ea typeface="Calibri"/>
                <a:cs typeface="Calibri"/>
                <a:sym typeface="Calibri"/>
              </a:rPr>
              <a:t>MY. LUIS C. MI</a:t>
            </a:r>
            <a:r>
              <a:rPr lang="es-CO" sz="2400" dirty="0">
                <a:latin typeface="Calibri"/>
                <a:ea typeface="Calibri"/>
                <a:cs typeface="Calibri"/>
                <a:sym typeface="Calibri"/>
              </a:rPr>
              <a:t>LLAN </a:t>
            </a:r>
            <a:endParaRPr lang="es-CO" sz="2400" dirty="0"/>
          </a:p>
        </p:txBody>
      </p:sp>
      <p:sp>
        <p:nvSpPr>
          <p:cNvPr id="14" name="Google Shape;272;p3">
            <a:extLst>
              <a:ext uri="{FF2B5EF4-FFF2-40B4-BE49-F238E27FC236}">
                <a16:creationId xmlns:a16="http://schemas.microsoft.com/office/drawing/2014/main" id="{C81C7C05-F188-E14D-B747-BC6A57F96257}"/>
              </a:ext>
            </a:extLst>
          </p:cNvPr>
          <p:cNvSpPr/>
          <p:nvPr/>
        </p:nvSpPr>
        <p:spPr>
          <a:xfrm>
            <a:off x="6650169" y="4622433"/>
            <a:ext cx="2366476" cy="683224"/>
          </a:xfrm>
          <a:prstGeom prst="rect">
            <a:avLst/>
          </a:prstGeom>
          <a:noFill/>
          <a:ln>
            <a:noFill/>
          </a:ln>
        </p:spPr>
        <p:txBody>
          <a:bodyPr spcFirstLastPara="1" wrap="square" lIns="91425" tIns="45700" rIns="91425" bIns="45700" anchor="t" anchorCtr="0">
            <a:spAutoFit/>
          </a:bodyPr>
          <a:lstStyle/>
          <a:p>
            <a:pPr marL="85725" marR="0" lvl="0" indent="-152400" algn="l" rtl="0">
              <a:lnSpc>
                <a:spcPct val="80000"/>
              </a:lnSpc>
              <a:spcBef>
                <a:spcPts val="0"/>
              </a:spcBef>
              <a:spcAft>
                <a:spcPts val="0"/>
              </a:spcAft>
              <a:buClr>
                <a:srgbClr val="94AEDC"/>
              </a:buClr>
              <a:buSzPts val="2400"/>
              <a:buFont typeface="Arial"/>
              <a:buChar char="•"/>
            </a:pPr>
            <a:r>
              <a:rPr lang="es-CO" sz="2400" dirty="0">
                <a:latin typeface="Calibri"/>
                <a:ea typeface="Calibri"/>
                <a:cs typeface="Calibri"/>
                <a:sym typeface="Calibri"/>
              </a:rPr>
              <a:t>MY. MARIO GÓMEZ</a:t>
            </a:r>
            <a:endParaRPr sz="2400"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
          <p:cNvSpPr txBox="1"/>
          <p:nvPr/>
        </p:nvSpPr>
        <p:spPr>
          <a:xfrm>
            <a:off x="7763503" y="344522"/>
            <a:ext cx="3064626" cy="794701"/>
          </a:xfrm>
          <a:prstGeom prst="rect">
            <a:avLst/>
          </a:prstGeom>
          <a:noFill/>
          <a:ln>
            <a:noFill/>
          </a:ln>
        </p:spPr>
        <p:txBody>
          <a:bodyPr spcFirstLastPara="1" wrap="square" lIns="91425" tIns="45700" rIns="91425" bIns="45700" anchor="b" anchorCtr="0">
            <a:normAutofit fontScale="92500" lnSpcReduction="20000"/>
          </a:bodyPr>
          <a:lstStyle/>
          <a:p>
            <a:pPr marL="0" marR="0" lvl="0" indent="0" algn="l" rtl="0">
              <a:lnSpc>
                <a:spcPct val="101818"/>
              </a:lnSpc>
              <a:spcBef>
                <a:spcPts val="0"/>
              </a:spcBef>
              <a:spcAft>
                <a:spcPts val="0"/>
              </a:spcAft>
              <a:buClr>
                <a:srgbClr val="50A0E0"/>
              </a:buClr>
              <a:buSzPct val="100000"/>
              <a:buFont typeface="Arial"/>
              <a:buNone/>
            </a:pPr>
            <a:r>
              <a:rPr lang="es-CO" sz="5500" b="1">
                <a:solidFill>
                  <a:srgbClr val="50A0E0"/>
                </a:solidFill>
                <a:latin typeface="Arial"/>
                <a:ea typeface="Arial"/>
                <a:cs typeface="Arial"/>
                <a:sym typeface="Arial"/>
              </a:rPr>
              <a:t>AGENDA</a:t>
            </a:r>
            <a:endParaRPr sz="5500" b="1">
              <a:solidFill>
                <a:srgbClr val="50A0E0"/>
              </a:solidFill>
              <a:latin typeface="Arial"/>
              <a:ea typeface="Arial"/>
              <a:cs typeface="Arial"/>
              <a:sym typeface="Arial"/>
            </a:endParaRPr>
          </a:p>
        </p:txBody>
      </p:sp>
      <p:grpSp>
        <p:nvGrpSpPr>
          <p:cNvPr id="279" name="Google Shape;279;p2"/>
          <p:cNvGrpSpPr/>
          <p:nvPr/>
        </p:nvGrpSpPr>
        <p:grpSpPr>
          <a:xfrm>
            <a:off x="496649" y="1139223"/>
            <a:ext cx="530173" cy="461665"/>
            <a:chOff x="2162972" y="2222094"/>
            <a:chExt cx="530173" cy="461665"/>
          </a:xfrm>
        </p:grpSpPr>
        <p:sp>
          <p:nvSpPr>
            <p:cNvPr id="280" name="Google Shape;280;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01</a:t>
              </a:r>
              <a:endParaRPr sz="2400" b="1">
                <a:solidFill>
                  <a:srgbClr val="CEE6FE"/>
                </a:solidFill>
                <a:latin typeface="Arial"/>
                <a:ea typeface="Arial"/>
                <a:cs typeface="Arial"/>
                <a:sym typeface="Arial"/>
              </a:endParaRPr>
            </a:p>
          </p:txBody>
        </p:sp>
      </p:grpSp>
      <p:grpSp>
        <p:nvGrpSpPr>
          <p:cNvPr id="282" name="Google Shape;282;p2"/>
          <p:cNvGrpSpPr/>
          <p:nvPr/>
        </p:nvGrpSpPr>
        <p:grpSpPr>
          <a:xfrm>
            <a:off x="496649" y="1816656"/>
            <a:ext cx="530173" cy="461665"/>
            <a:chOff x="2162972" y="2222094"/>
            <a:chExt cx="530173" cy="461665"/>
          </a:xfrm>
        </p:grpSpPr>
        <p:sp>
          <p:nvSpPr>
            <p:cNvPr id="283" name="Google Shape;283;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02</a:t>
              </a:r>
              <a:endParaRPr sz="2400" b="1">
                <a:solidFill>
                  <a:srgbClr val="CEE6FE"/>
                </a:solidFill>
                <a:latin typeface="Arial"/>
                <a:ea typeface="Arial"/>
                <a:cs typeface="Arial"/>
                <a:sym typeface="Arial"/>
              </a:endParaRPr>
            </a:p>
          </p:txBody>
        </p:sp>
      </p:grpSp>
      <p:grpSp>
        <p:nvGrpSpPr>
          <p:cNvPr id="285" name="Google Shape;285;p2"/>
          <p:cNvGrpSpPr/>
          <p:nvPr/>
        </p:nvGrpSpPr>
        <p:grpSpPr>
          <a:xfrm>
            <a:off x="496649" y="2494089"/>
            <a:ext cx="530173" cy="461665"/>
            <a:chOff x="2162972" y="2222094"/>
            <a:chExt cx="530173" cy="461665"/>
          </a:xfrm>
        </p:grpSpPr>
        <p:sp>
          <p:nvSpPr>
            <p:cNvPr id="286" name="Google Shape;286;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03</a:t>
              </a:r>
              <a:endParaRPr sz="2400" b="1">
                <a:solidFill>
                  <a:srgbClr val="CEE6FE"/>
                </a:solidFill>
                <a:latin typeface="Arial"/>
                <a:ea typeface="Arial"/>
                <a:cs typeface="Arial"/>
                <a:sym typeface="Arial"/>
              </a:endParaRPr>
            </a:p>
          </p:txBody>
        </p:sp>
      </p:grpSp>
      <p:grpSp>
        <p:nvGrpSpPr>
          <p:cNvPr id="288" name="Google Shape;288;p2"/>
          <p:cNvGrpSpPr/>
          <p:nvPr/>
        </p:nvGrpSpPr>
        <p:grpSpPr>
          <a:xfrm>
            <a:off x="496649" y="3171522"/>
            <a:ext cx="530173" cy="461665"/>
            <a:chOff x="2162972" y="2222094"/>
            <a:chExt cx="530173" cy="461665"/>
          </a:xfrm>
        </p:grpSpPr>
        <p:sp>
          <p:nvSpPr>
            <p:cNvPr id="289" name="Google Shape;289;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04</a:t>
              </a:r>
              <a:endParaRPr sz="2400" b="1">
                <a:solidFill>
                  <a:srgbClr val="CEE6FE"/>
                </a:solidFill>
                <a:latin typeface="Arial"/>
                <a:ea typeface="Arial"/>
                <a:cs typeface="Arial"/>
                <a:sym typeface="Arial"/>
              </a:endParaRPr>
            </a:p>
          </p:txBody>
        </p:sp>
      </p:grpSp>
      <p:grpSp>
        <p:nvGrpSpPr>
          <p:cNvPr id="291" name="Google Shape;291;p2"/>
          <p:cNvGrpSpPr/>
          <p:nvPr/>
        </p:nvGrpSpPr>
        <p:grpSpPr>
          <a:xfrm>
            <a:off x="496649" y="3848955"/>
            <a:ext cx="530173" cy="461665"/>
            <a:chOff x="2162972" y="2222094"/>
            <a:chExt cx="530173" cy="461665"/>
          </a:xfrm>
        </p:grpSpPr>
        <p:sp>
          <p:nvSpPr>
            <p:cNvPr id="292" name="Google Shape;292;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05</a:t>
              </a:r>
              <a:endParaRPr sz="2400" b="1">
                <a:solidFill>
                  <a:srgbClr val="CEE6FE"/>
                </a:solidFill>
                <a:latin typeface="Arial"/>
                <a:ea typeface="Arial"/>
                <a:cs typeface="Arial"/>
                <a:sym typeface="Arial"/>
              </a:endParaRPr>
            </a:p>
          </p:txBody>
        </p:sp>
      </p:grpSp>
      <p:grpSp>
        <p:nvGrpSpPr>
          <p:cNvPr id="294" name="Google Shape;294;p2"/>
          <p:cNvGrpSpPr/>
          <p:nvPr/>
        </p:nvGrpSpPr>
        <p:grpSpPr>
          <a:xfrm>
            <a:off x="496649" y="4526388"/>
            <a:ext cx="530173" cy="461665"/>
            <a:chOff x="2162972" y="2222094"/>
            <a:chExt cx="530173" cy="461665"/>
          </a:xfrm>
        </p:grpSpPr>
        <p:sp>
          <p:nvSpPr>
            <p:cNvPr id="295" name="Google Shape;295;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06</a:t>
              </a:r>
              <a:endParaRPr sz="2400" b="1">
                <a:solidFill>
                  <a:srgbClr val="CEE6FE"/>
                </a:solidFill>
                <a:latin typeface="Arial"/>
                <a:ea typeface="Arial"/>
                <a:cs typeface="Arial"/>
                <a:sym typeface="Arial"/>
              </a:endParaRPr>
            </a:p>
          </p:txBody>
        </p:sp>
      </p:grpSp>
      <p:grpSp>
        <p:nvGrpSpPr>
          <p:cNvPr id="297" name="Google Shape;297;p2"/>
          <p:cNvGrpSpPr/>
          <p:nvPr/>
        </p:nvGrpSpPr>
        <p:grpSpPr>
          <a:xfrm>
            <a:off x="496649" y="5203821"/>
            <a:ext cx="530173" cy="461665"/>
            <a:chOff x="2162972" y="2222094"/>
            <a:chExt cx="530173" cy="461665"/>
          </a:xfrm>
        </p:grpSpPr>
        <p:sp>
          <p:nvSpPr>
            <p:cNvPr id="298" name="Google Shape;298;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07</a:t>
              </a:r>
              <a:endParaRPr sz="2400" b="1">
                <a:solidFill>
                  <a:srgbClr val="CEE6FE"/>
                </a:solidFill>
                <a:latin typeface="Arial"/>
                <a:ea typeface="Arial"/>
                <a:cs typeface="Arial"/>
                <a:sym typeface="Arial"/>
              </a:endParaRPr>
            </a:p>
          </p:txBody>
        </p:sp>
      </p:grpSp>
      <p:grpSp>
        <p:nvGrpSpPr>
          <p:cNvPr id="300" name="Google Shape;300;p2"/>
          <p:cNvGrpSpPr/>
          <p:nvPr/>
        </p:nvGrpSpPr>
        <p:grpSpPr>
          <a:xfrm>
            <a:off x="496649" y="5881256"/>
            <a:ext cx="530173" cy="461665"/>
            <a:chOff x="2162972" y="2222094"/>
            <a:chExt cx="530173" cy="461665"/>
          </a:xfrm>
        </p:grpSpPr>
        <p:sp>
          <p:nvSpPr>
            <p:cNvPr id="301" name="Google Shape;301;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08</a:t>
              </a:r>
              <a:endParaRPr sz="2400" b="1">
                <a:solidFill>
                  <a:srgbClr val="CEE6FE"/>
                </a:solidFill>
                <a:latin typeface="Arial"/>
                <a:ea typeface="Arial"/>
                <a:cs typeface="Arial"/>
                <a:sym typeface="Arial"/>
              </a:endParaRPr>
            </a:p>
          </p:txBody>
        </p:sp>
      </p:grpSp>
      <p:sp>
        <p:nvSpPr>
          <p:cNvPr id="303" name="Google Shape;303;p2"/>
          <p:cNvSpPr txBox="1"/>
          <p:nvPr/>
        </p:nvSpPr>
        <p:spPr>
          <a:xfrm>
            <a:off x="1058720" y="1313309"/>
            <a:ext cx="4326079" cy="445411"/>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Presentación Integrantes</a:t>
            </a:r>
            <a:endParaRPr dirty="0"/>
          </a:p>
        </p:txBody>
      </p:sp>
      <p:sp>
        <p:nvSpPr>
          <p:cNvPr id="304" name="Google Shape;304;p2"/>
          <p:cNvSpPr txBox="1"/>
          <p:nvPr/>
        </p:nvSpPr>
        <p:spPr>
          <a:xfrm>
            <a:off x="1026822" y="2009718"/>
            <a:ext cx="4577581" cy="394102"/>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Documentos de Estudio</a:t>
            </a:r>
            <a:endParaRPr dirty="0"/>
          </a:p>
        </p:txBody>
      </p:sp>
      <p:sp>
        <p:nvSpPr>
          <p:cNvPr id="305" name="Google Shape;305;p2"/>
          <p:cNvSpPr txBox="1"/>
          <p:nvPr/>
        </p:nvSpPr>
        <p:spPr>
          <a:xfrm>
            <a:off x="1026821" y="2224040"/>
            <a:ext cx="6736681" cy="816233"/>
          </a:xfrm>
          <a:prstGeom prst="rect">
            <a:avLst/>
          </a:prstGeom>
          <a:noFill/>
          <a:ln>
            <a:noFill/>
          </a:ln>
        </p:spPr>
        <p:txBody>
          <a:bodyPr spcFirstLastPara="1" wrap="square" lIns="91425" tIns="45700" rIns="91425" bIns="45700" anchor="b" anchorCtr="0">
            <a:noAutofit/>
          </a:bodyPr>
          <a:lstStyle/>
          <a:p>
            <a:pPr lvl="0">
              <a:lnSpc>
                <a:spcPct val="254545"/>
              </a:lnSpc>
              <a:buClr>
                <a:srgbClr val="595959"/>
              </a:buClr>
              <a:buSzPts val="2200"/>
            </a:pPr>
            <a:r>
              <a:rPr lang="es-CO" sz="2200" dirty="0">
                <a:solidFill>
                  <a:srgbClr val="595959"/>
                </a:solidFill>
                <a:latin typeface="Play"/>
                <a:sym typeface="Play"/>
              </a:rPr>
              <a:t>Sistema, Servicio o Protocolo Vulnerable</a:t>
            </a:r>
            <a:endParaRPr lang="es-CO" sz="2200" dirty="0">
              <a:solidFill>
                <a:srgbClr val="595959"/>
              </a:solidFill>
              <a:latin typeface="Play"/>
            </a:endParaRPr>
          </a:p>
        </p:txBody>
      </p:sp>
      <p:sp>
        <p:nvSpPr>
          <p:cNvPr id="306" name="Google Shape;306;p2"/>
          <p:cNvSpPr txBox="1"/>
          <p:nvPr/>
        </p:nvSpPr>
        <p:spPr>
          <a:xfrm>
            <a:off x="1026822" y="3309545"/>
            <a:ext cx="3594559" cy="394102"/>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Técnica de Explotación</a:t>
            </a:r>
            <a:endParaRPr sz="2200" dirty="0">
              <a:solidFill>
                <a:srgbClr val="595959"/>
              </a:solidFill>
              <a:latin typeface="Play"/>
            </a:endParaRPr>
          </a:p>
        </p:txBody>
      </p:sp>
      <p:sp>
        <p:nvSpPr>
          <p:cNvPr id="307" name="Google Shape;307;p2"/>
          <p:cNvSpPr txBox="1"/>
          <p:nvPr/>
        </p:nvSpPr>
        <p:spPr>
          <a:xfrm>
            <a:off x="1058720" y="3776161"/>
            <a:ext cx="8025319" cy="707603"/>
          </a:xfrm>
          <a:prstGeom prst="rect">
            <a:avLst/>
          </a:prstGeom>
          <a:noFill/>
          <a:ln>
            <a:noFill/>
          </a:ln>
        </p:spPr>
        <p:txBody>
          <a:bodyPr spcFirstLastPara="1" wrap="square" lIns="91425" tIns="45700" rIns="91425" bIns="45700" anchor="b" anchorCtr="0">
            <a:noAutofit/>
          </a:bodyPr>
          <a:lstStyle/>
          <a:p>
            <a:pPr>
              <a:buClr>
                <a:srgbClr val="595959"/>
              </a:buClr>
              <a:buSzPts val="2200"/>
            </a:pPr>
            <a:r>
              <a:rPr lang="es-CO" sz="2200" dirty="0">
                <a:solidFill>
                  <a:srgbClr val="595959"/>
                </a:solidFill>
                <a:latin typeface="Play"/>
              </a:rPr>
              <a:t>Catalogación de los diferentes componentes del Score Base (CVSS 3.1)</a:t>
            </a:r>
          </a:p>
        </p:txBody>
      </p:sp>
      <p:sp>
        <p:nvSpPr>
          <p:cNvPr id="308" name="Google Shape;308;p2"/>
          <p:cNvSpPr txBox="1"/>
          <p:nvPr/>
        </p:nvSpPr>
        <p:spPr>
          <a:xfrm>
            <a:off x="1058720" y="4651129"/>
            <a:ext cx="6866080" cy="411188"/>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Medidas de Mitigación o Solución</a:t>
            </a:r>
            <a:endParaRPr dirty="0"/>
          </a:p>
        </p:txBody>
      </p:sp>
      <p:sp>
        <p:nvSpPr>
          <p:cNvPr id="309" name="Google Shape;309;p2"/>
          <p:cNvSpPr txBox="1"/>
          <p:nvPr/>
        </p:nvSpPr>
        <p:spPr>
          <a:xfrm>
            <a:off x="1058721" y="5327105"/>
            <a:ext cx="2177552" cy="394102"/>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Conclusiones</a:t>
            </a:r>
            <a:endParaRPr dirty="0"/>
          </a:p>
        </p:txBody>
      </p:sp>
      <p:sp>
        <p:nvSpPr>
          <p:cNvPr id="310" name="Google Shape;310;p2"/>
          <p:cNvSpPr txBox="1"/>
          <p:nvPr/>
        </p:nvSpPr>
        <p:spPr>
          <a:xfrm>
            <a:off x="1058721" y="6003083"/>
            <a:ext cx="2177552" cy="394102"/>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b="0" dirty="0">
                <a:solidFill>
                  <a:srgbClr val="595959"/>
                </a:solidFill>
                <a:latin typeface="Play"/>
                <a:ea typeface="Play"/>
                <a:cs typeface="Play"/>
                <a:sym typeface="Play"/>
              </a:rPr>
              <a:t>Bibliografía</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advClick="0" advTm="15000">
        <p:wipe/>
      </p:transition>
    </mc:Choice>
    <mc:Fallback xmlns="">
      <p:transition spd="slow" advClick="0" advTm="15000">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
          <p:cNvSpPr txBox="1">
            <a:spLocks noGrp="1"/>
          </p:cNvSpPr>
          <p:nvPr>
            <p:ph type="title"/>
          </p:nvPr>
        </p:nvSpPr>
        <p:spPr>
          <a:xfrm>
            <a:off x="1299598" y="176351"/>
            <a:ext cx="9707069" cy="75128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595959"/>
              </a:buClr>
              <a:buSzPts val="3600"/>
              <a:buFont typeface="Play"/>
              <a:buNone/>
            </a:pPr>
            <a:r>
              <a:rPr lang="es-CO" b="0" dirty="0">
                <a:solidFill>
                  <a:srgbClr val="595959"/>
                </a:solidFill>
                <a:latin typeface="Play"/>
                <a:ea typeface="Play"/>
                <a:cs typeface="Play"/>
                <a:sym typeface="Play"/>
              </a:rPr>
              <a:t>2. DOCUMENTO DE ESTUDIO</a:t>
            </a:r>
            <a:endParaRPr b="0" dirty="0">
              <a:solidFill>
                <a:srgbClr val="595959"/>
              </a:solidFill>
              <a:latin typeface="Play"/>
              <a:ea typeface="Play"/>
              <a:cs typeface="Play"/>
              <a:sym typeface="Play"/>
            </a:endParaRPr>
          </a:p>
        </p:txBody>
      </p:sp>
      <p:sp>
        <p:nvSpPr>
          <p:cNvPr id="11" name="Flecha abajo 10">
            <a:extLst>
              <a:ext uri="{FF2B5EF4-FFF2-40B4-BE49-F238E27FC236}">
                <a16:creationId xmlns:a16="http://schemas.microsoft.com/office/drawing/2014/main" id="{7D2D6F1B-34C0-7041-947C-3423DF46CFE2}"/>
              </a:ext>
            </a:extLst>
          </p:cNvPr>
          <p:cNvSpPr/>
          <p:nvPr/>
        </p:nvSpPr>
        <p:spPr>
          <a:xfrm rot="10800000">
            <a:off x="2920999" y="5939851"/>
            <a:ext cx="546100" cy="5424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lecha abajo 14">
            <a:extLst>
              <a:ext uri="{FF2B5EF4-FFF2-40B4-BE49-F238E27FC236}">
                <a16:creationId xmlns:a16="http://schemas.microsoft.com/office/drawing/2014/main" id="{3B6251A2-31E9-534B-8C95-9D6B17FE0775}"/>
              </a:ext>
            </a:extLst>
          </p:cNvPr>
          <p:cNvSpPr/>
          <p:nvPr/>
        </p:nvSpPr>
        <p:spPr>
          <a:xfrm rot="10800000">
            <a:off x="7641038" y="5591696"/>
            <a:ext cx="546100" cy="54240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a:extLst>
              <a:ext uri="{FF2B5EF4-FFF2-40B4-BE49-F238E27FC236}">
                <a16:creationId xmlns:a16="http://schemas.microsoft.com/office/drawing/2014/main" id="{31348F4E-D969-D542-997B-4AD645D19DA0}"/>
              </a:ext>
            </a:extLst>
          </p:cNvPr>
          <p:cNvPicPr>
            <a:picLocks noChangeAspect="1"/>
          </p:cNvPicPr>
          <p:nvPr/>
        </p:nvPicPr>
        <p:blipFill>
          <a:blip r:embed="rId3"/>
          <a:stretch>
            <a:fillRect/>
          </a:stretch>
        </p:blipFill>
        <p:spPr>
          <a:xfrm>
            <a:off x="1433969" y="1048352"/>
            <a:ext cx="3658293" cy="4761296"/>
          </a:xfrm>
          <a:prstGeom prst="rect">
            <a:avLst/>
          </a:prstGeom>
          <a:ln>
            <a:solidFill>
              <a:schemeClr val="tx1"/>
            </a:solidFill>
          </a:ln>
        </p:spPr>
      </p:pic>
      <p:sp>
        <p:nvSpPr>
          <p:cNvPr id="7" name="Rectángulo 6">
            <a:extLst>
              <a:ext uri="{FF2B5EF4-FFF2-40B4-BE49-F238E27FC236}">
                <a16:creationId xmlns:a16="http://schemas.microsoft.com/office/drawing/2014/main" id="{203D9D1E-62DF-434B-AE17-0313F8F0F621}"/>
              </a:ext>
            </a:extLst>
          </p:cNvPr>
          <p:cNvSpPr/>
          <p:nvPr/>
        </p:nvSpPr>
        <p:spPr>
          <a:xfrm>
            <a:off x="5916956" y="2442286"/>
            <a:ext cx="3994262" cy="2893100"/>
          </a:xfrm>
          <a:prstGeom prst="rect">
            <a:avLst/>
          </a:prstGeom>
          <a:solidFill>
            <a:schemeClr val="accent2">
              <a:lumMod val="40000"/>
              <a:lumOff val="60000"/>
            </a:schemeClr>
          </a:solidFill>
        </p:spPr>
        <p:txBody>
          <a:bodyPr wrap="square">
            <a:spAutoFit/>
          </a:bodyPr>
          <a:lstStyle/>
          <a:p>
            <a:pPr algn="just"/>
            <a:r>
              <a:rPr lang="es-CO" b="1" dirty="0">
                <a:latin typeface="+mn-lt"/>
              </a:rPr>
              <a:t>Common Vulnerability Scoring System version 3.1 </a:t>
            </a:r>
          </a:p>
          <a:p>
            <a:pPr algn="just"/>
            <a:endParaRPr lang="es-CO" dirty="0">
              <a:effectLst/>
              <a:latin typeface="+mn-lt"/>
            </a:endParaRPr>
          </a:p>
          <a:p>
            <a:pPr algn="just"/>
            <a:r>
              <a:rPr lang="es-CO" dirty="0">
                <a:latin typeface="+mn-lt"/>
              </a:rPr>
              <a:t>This document demonstrates how to apply the CVSS version 3.1 standard to score specific vulnerabilities. A summary of each vulnerability is provided, along with the attack being scored. CVSS version 2.0 scores are provided to show scoring differences between the two standards. Cases where the CVSS version 3.1 metric values differ from their CVSS version 3.0 counterparts are also discussed. </a:t>
            </a:r>
          </a:p>
          <a:p>
            <a:pPr algn="just"/>
            <a:endParaRPr lang="es-CO" dirty="0">
              <a:effectLst/>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0">
        <p:wipe/>
      </p:transition>
    </mc:Choice>
    <mc:Fallback xmlns="">
      <p:transition spd="slow" advClick="0" advTm="10000">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5" name="Imagen 4">
            <a:extLst>
              <a:ext uri="{FF2B5EF4-FFF2-40B4-BE49-F238E27FC236}">
                <a16:creationId xmlns:a16="http://schemas.microsoft.com/office/drawing/2014/main" id="{689AB849-3CAE-F746-AD88-69D2D996F1B5}"/>
              </a:ext>
            </a:extLst>
          </p:cNvPr>
          <p:cNvPicPr>
            <a:picLocks noChangeAspect="1"/>
          </p:cNvPicPr>
          <p:nvPr/>
        </p:nvPicPr>
        <p:blipFill>
          <a:blip r:embed="rId3"/>
          <a:stretch>
            <a:fillRect/>
          </a:stretch>
        </p:blipFill>
        <p:spPr>
          <a:xfrm>
            <a:off x="2522689" y="2240923"/>
            <a:ext cx="3611037" cy="2398572"/>
          </a:xfrm>
          <a:prstGeom prst="rect">
            <a:avLst/>
          </a:prstGeom>
        </p:spPr>
      </p:pic>
      <p:sp>
        <p:nvSpPr>
          <p:cNvPr id="322" name="Google Shape;322;g2d816fa609b_3_115"/>
          <p:cNvSpPr txBox="1"/>
          <p:nvPr/>
        </p:nvSpPr>
        <p:spPr>
          <a:xfrm>
            <a:off x="1299599" y="336878"/>
            <a:ext cx="10656300" cy="59250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rgbClr val="595959"/>
              </a:buClr>
              <a:buSzPts val="3600"/>
              <a:buFont typeface="Play"/>
              <a:buNone/>
            </a:pPr>
            <a:r>
              <a:rPr lang="es-CO" sz="3600" dirty="0">
                <a:solidFill>
                  <a:srgbClr val="595959"/>
                </a:solidFill>
                <a:latin typeface="Play"/>
                <a:ea typeface="Play"/>
                <a:cs typeface="Play"/>
                <a:sym typeface="Play"/>
              </a:rPr>
              <a:t>3. SISTEMA, SERVICIO O PROTOCOLO VULNERABLE</a:t>
            </a:r>
            <a:endParaRPr sz="3600" b="0" dirty="0">
              <a:solidFill>
                <a:srgbClr val="595959"/>
              </a:solidFill>
              <a:latin typeface="Play"/>
              <a:ea typeface="Play"/>
              <a:cs typeface="Play"/>
              <a:sym typeface="Play"/>
            </a:endParaRPr>
          </a:p>
        </p:txBody>
      </p:sp>
      <p:sp>
        <p:nvSpPr>
          <p:cNvPr id="2" name="Rectángulo 1">
            <a:extLst>
              <a:ext uri="{FF2B5EF4-FFF2-40B4-BE49-F238E27FC236}">
                <a16:creationId xmlns:a16="http://schemas.microsoft.com/office/drawing/2014/main" id="{B187B291-48DB-3142-BD0D-6045CFE320E5}"/>
              </a:ext>
            </a:extLst>
          </p:cNvPr>
          <p:cNvSpPr/>
          <p:nvPr/>
        </p:nvSpPr>
        <p:spPr>
          <a:xfrm>
            <a:off x="260703" y="1165810"/>
            <a:ext cx="5835297" cy="5355312"/>
          </a:xfrm>
          <a:prstGeom prst="rect">
            <a:avLst/>
          </a:prstGeom>
        </p:spPr>
        <p:txBody>
          <a:bodyPr wrap="square">
            <a:spAutoFit/>
          </a:bodyPr>
          <a:lstStyle/>
          <a:p>
            <a:pPr algn="just"/>
            <a:r>
              <a:rPr lang="es-CO" sz="1800" b="1" dirty="0"/>
              <a:t>SISTEMA AFECTADO:</a:t>
            </a:r>
          </a:p>
          <a:p>
            <a:pPr algn="just"/>
            <a:endParaRPr lang="es-CO" sz="1800" dirty="0"/>
          </a:p>
          <a:p>
            <a:pPr algn="just"/>
            <a:r>
              <a:rPr lang="es-CO" sz="1800" dirty="0"/>
              <a:t>La vulnerabilidad afecta la </a:t>
            </a:r>
            <a:r>
              <a:rPr lang="es-CO" sz="1800" b="1" dirty="0"/>
              <a:t>pila de Bluetooth de Microsoft Windows</a:t>
            </a:r>
            <a:r>
              <a:rPr lang="es-CO" sz="1800" dirty="0"/>
              <a:t> en las siguientes versiones: </a:t>
            </a:r>
          </a:p>
          <a:p>
            <a:pPr algn="just"/>
            <a:endParaRPr lang="es-CO" sz="1800" dirty="0"/>
          </a:p>
          <a:p>
            <a:pPr marL="285750" indent="-285750" algn="just">
              <a:buFont typeface="Arial" panose="020B0604020202020204" pitchFamily="34" charset="0"/>
              <a:buChar char="•"/>
            </a:pPr>
            <a:r>
              <a:rPr lang="es-CO" sz="1800" dirty="0"/>
              <a:t>Windows Vista SP1 y SP2  </a:t>
            </a:r>
          </a:p>
          <a:p>
            <a:pPr marL="285750" indent="-285750" algn="just">
              <a:buFont typeface="Arial" panose="020B0604020202020204" pitchFamily="34" charset="0"/>
              <a:buChar char="•"/>
            </a:pPr>
            <a:r>
              <a:rPr lang="es-CO" sz="1800" dirty="0"/>
              <a:t>Windows 7 (RTM y SP1) </a:t>
            </a:r>
          </a:p>
          <a:p>
            <a:pPr algn="just"/>
            <a:endParaRPr lang="es-CO" sz="1800" dirty="0"/>
          </a:p>
          <a:p>
            <a:pPr algn="just"/>
            <a:r>
              <a:rPr lang="es-CO" sz="1800" b="1" dirty="0"/>
              <a:t>SERVICIO/PROTOCOLO VULNERABLE:</a:t>
            </a:r>
          </a:p>
          <a:p>
            <a:pPr algn="just"/>
            <a:endParaRPr lang="es-CO" sz="1800" dirty="0"/>
          </a:p>
          <a:p>
            <a:pPr marL="285750" indent="-285750" algn="just">
              <a:buFont typeface="Arial" panose="020B0604020202020204" pitchFamily="34" charset="0"/>
              <a:buChar char="•"/>
            </a:pPr>
            <a:r>
              <a:rPr lang="es-CO" sz="1800" dirty="0"/>
              <a:t>Pila de Bluetooth de Windows: es la implementación del protocolo Bluetooth en estos sistemas operativos.  </a:t>
            </a:r>
          </a:p>
          <a:p>
            <a:pPr marL="285750" indent="-285750" algn="just">
              <a:buFont typeface="Arial" panose="020B0604020202020204" pitchFamily="34" charset="0"/>
              <a:buChar char="•"/>
            </a:pPr>
            <a:r>
              <a:rPr lang="es-CO" sz="1800" dirty="0"/>
              <a:t>Bluetooth (versión 2.1): la vulnerabilidad se encuentra en la forma en que Windows maneja los objetos en memoria dentro de su pila de Bluetooth.  </a:t>
            </a:r>
          </a:p>
          <a:p>
            <a:pPr marL="285750" indent="-285750" algn="just">
              <a:buFont typeface="Arial" panose="020B0604020202020204" pitchFamily="34" charset="0"/>
              <a:buChar char="•"/>
            </a:pPr>
            <a:r>
              <a:rPr lang="es-CO" sz="1800" dirty="0"/>
              <a:t>El problema es una falla de "</a:t>
            </a:r>
            <a:r>
              <a:rPr lang="es-CO" sz="1800" b="1" dirty="0"/>
              <a:t>use-after-free</a:t>
            </a:r>
            <a:r>
              <a:rPr lang="es-CO" sz="1800" dirty="0"/>
              <a:t>" (UAF), que permite a un atacante remoto ejecutar código arbitrario en el sistema objetivo.</a:t>
            </a:r>
          </a:p>
        </p:txBody>
      </p:sp>
      <p:pic>
        <p:nvPicPr>
          <p:cNvPr id="4" name="Imagen 3">
            <a:extLst>
              <a:ext uri="{FF2B5EF4-FFF2-40B4-BE49-F238E27FC236}">
                <a16:creationId xmlns:a16="http://schemas.microsoft.com/office/drawing/2014/main" id="{AA22DBA6-65A6-8740-A6A2-870CD49A9956}"/>
              </a:ext>
            </a:extLst>
          </p:cNvPr>
          <p:cNvPicPr>
            <a:picLocks noChangeAspect="1"/>
          </p:cNvPicPr>
          <p:nvPr/>
        </p:nvPicPr>
        <p:blipFill>
          <a:blip r:embed="rId4"/>
          <a:stretch>
            <a:fillRect/>
          </a:stretch>
        </p:blipFill>
        <p:spPr>
          <a:xfrm>
            <a:off x="6732695" y="3090216"/>
            <a:ext cx="4569889" cy="3009190"/>
          </a:xfrm>
          <a:prstGeom prst="rect">
            <a:avLst/>
          </a:prstGeom>
          <a:ln w="28575">
            <a:solidFill>
              <a:schemeClr val="tx1"/>
            </a:solidFill>
          </a:ln>
        </p:spPr>
      </p:pic>
      <p:pic>
        <p:nvPicPr>
          <p:cNvPr id="3" name="Imagen 2">
            <a:extLst>
              <a:ext uri="{FF2B5EF4-FFF2-40B4-BE49-F238E27FC236}">
                <a16:creationId xmlns:a16="http://schemas.microsoft.com/office/drawing/2014/main" id="{A911FE55-BFBE-D14A-A8D8-46E735B7C9B2}"/>
              </a:ext>
            </a:extLst>
          </p:cNvPr>
          <p:cNvPicPr>
            <a:picLocks noChangeAspect="1"/>
          </p:cNvPicPr>
          <p:nvPr/>
        </p:nvPicPr>
        <p:blipFill>
          <a:blip r:embed="rId5"/>
          <a:stretch>
            <a:fillRect/>
          </a:stretch>
        </p:blipFill>
        <p:spPr>
          <a:xfrm>
            <a:off x="6627749" y="1153506"/>
            <a:ext cx="2403631" cy="1712581"/>
          </a:xfrm>
          <a:prstGeom prst="rect">
            <a:avLst/>
          </a:prstGeom>
        </p:spPr>
      </p:pic>
      <p:pic>
        <p:nvPicPr>
          <p:cNvPr id="6" name="Imagen 5">
            <a:extLst>
              <a:ext uri="{FF2B5EF4-FFF2-40B4-BE49-F238E27FC236}">
                <a16:creationId xmlns:a16="http://schemas.microsoft.com/office/drawing/2014/main" id="{F6FD0959-8CA1-554D-9FDD-4E6F2B26EB2E}"/>
              </a:ext>
            </a:extLst>
          </p:cNvPr>
          <p:cNvPicPr>
            <a:picLocks noChangeAspect="1"/>
          </p:cNvPicPr>
          <p:nvPr/>
        </p:nvPicPr>
        <p:blipFill>
          <a:blip r:embed="rId6"/>
          <a:stretch>
            <a:fillRect/>
          </a:stretch>
        </p:blipFill>
        <p:spPr>
          <a:xfrm>
            <a:off x="9197884" y="1159147"/>
            <a:ext cx="2269592" cy="16913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0">
        <p:wipe/>
      </p:transition>
    </mc:Choice>
    <mc:Fallback xmlns="">
      <p:transition spd="slow" advClick="0" advTm="3000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6935788" y="4188200"/>
            <a:ext cx="5032373" cy="2644728"/>
          </a:xfrm>
          <a:prstGeom prst="roundRect">
            <a:avLst>
              <a:gd name="adj" fmla="val 269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CO" sz="2400" b="0" i="0" u="none" strike="noStrike" kern="1200" cap="none" spc="0" normalizeH="0" baseline="0" noProof="0">
              <a:ln>
                <a:noFill/>
              </a:ln>
              <a:solidFill>
                <a:prstClr val="white"/>
              </a:solidFill>
              <a:effectLst/>
              <a:uLnTx/>
              <a:uFillTx/>
              <a:latin typeface="Trebuchet MS" panose="020B0603020202020204" pitchFamily="34" charset="0"/>
              <a:ea typeface="+mn-ea"/>
              <a:cs typeface="+mn-cs"/>
            </a:endParaRPr>
          </a:p>
        </p:txBody>
      </p:sp>
      <p:sp>
        <p:nvSpPr>
          <p:cNvPr id="5" name="Rectángulo redondeado 4"/>
          <p:cNvSpPr/>
          <p:nvPr/>
        </p:nvSpPr>
        <p:spPr>
          <a:xfrm>
            <a:off x="6858872" y="2447001"/>
            <a:ext cx="5109289" cy="1727200"/>
          </a:xfrm>
          <a:prstGeom prst="roundRect">
            <a:avLst>
              <a:gd name="adj" fmla="val 269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Trebuchet MS" panose="020B0603020202020204" pitchFamily="34" charset="0"/>
              <a:ea typeface="+mn-ea"/>
              <a:cs typeface="+mn-cs"/>
            </a:endParaRPr>
          </a:p>
        </p:txBody>
      </p:sp>
      <p:sp>
        <p:nvSpPr>
          <p:cNvPr id="6" name="Rectángulo 123"/>
          <p:cNvSpPr>
            <a:spLocks noChangeArrowheads="1"/>
          </p:cNvSpPr>
          <p:nvPr/>
        </p:nvSpPr>
        <p:spPr bwMode="auto">
          <a:xfrm>
            <a:off x="7187574" y="2563044"/>
            <a:ext cx="47196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MX" altLang="es-ES" sz="1600" b="1" i="0" u="none" strike="noStrike" kern="1200" cap="none" spc="0" normalizeH="0" baseline="0" noProof="0" dirty="0">
                <a:ln>
                  <a:noFill/>
                </a:ln>
                <a:solidFill>
                  <a:srgbClr val="7030A0"/>
                </a:solidFill>
                <a:effectLst>
                  <a:outerShdw blurRad="38100" dist="38100" dir="2700000" algn="tl">
                    <a:srgbClr val="000000">
                      <a:alpha val="43137"/>
                    </a:srgbClr>
                  </a:outerShdw>
                </a:effectLst>
                <a:uLnTx/>
                <a:uFillTx/>
                <a:latin typeface="Trebuchet MS" panose="020B0603020202020204" pitchFamily="34" charset="0"/>
                <a:ea typeface="+mn-ea"/>
                <a:cs typeface="Arial" panose="020B0604020202020204" pitchFamily="34" charset="0"/>
              </a:rPr>
              <a:t>REQUISITOS PARA LA EXPLOTACIÓN</a:t>
            </a:r>
          </a:p>
        </p:txBody>
      </p:sp>
      <p:sp>
        <p:nvSpPr>
          <p:cNvPr id="7" name="Rectángulo 6"/>
          <p:cNvSpPr/>
          <p:nvPr/>
        </p:nvSpPr>
        <p:spPr>
          <a:xfrm>
            <a:off x="6450013" y="5005388"/>
            <a:ext cx="442912" cy="558800"/>
          </a:xfrm>
          <a:prstGeom prst="rect">
            <a:avLst/>
          </a:prstGeom>
          <a:solidFill>
            <a:srgbClr val="6E6E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CO" sz="4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a:t>
            </a:r>
          </a:p>
        </p:txBody>
      </p:sp>
      <p:sp>
        <p:nvSpPr>
          <p:cNvPr id="8" name="Elipse 7"/>
          <p:cNvSpPr/>
          <p:nvPr/>
        </p:nvSpPr>
        <p:spPr>
          <a:xfrm>
            <a:off x="223839" y="846138"/>
            <a:ext cx="5962650" cy="6011862"/>
          </a:xfrm>
          <a:prstGeom prst="ellipse">
            <a:avLst/>
          </a:prstGeom>
          <a:solidFill>
            <a:schemeClr val="bg1">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7" name="Conector recto 116"/>
          <p:cNvCxnSpPr/>
          <p:nvPr/>
        </p:nvCxnSpPr>
        <p:spPr bwMode="auto">
          <a:xfrm>
            <a:off x="2052638" y="5399088"/>
            <a:ext cx="4662487" cy="0"/>
          </a:xfrm>
          <a:prstGeom prst="line">
            <a:avLst/>
          </a:prstGeom>
          <a:ln w="0">
            <a:solidFill>
              <a:srgbClr val="6E6E62"/>
            </a:solidFill>
          </a:ln>
        </p:spPr>
        <p:style>
          <a:lnRef idx="1">
            <a:schemeClr val="accent1"/>
          </a:lnRef>
          <a:fillRef idx="0">
            <a:schemeClr val="accent1"/>
          </a:fillRef>
          <a:effectRef idx="0">
            <a:schemeClr val="accent1"/>
          </a:effectRef>
          <a:fontRef idx="minor">
            <a:schemeClr val="tx1"/>
          </a:fontRef>
        </p:style>
      </p:cxnSp>
      <p:cxnSp>
        <p:nvCxnSpPr>
          <p:cNvPr id="119" name="Conector recto 118"/>
          <p:cNvCxnSpPr/>
          <p:nvPr/>
        </p:nvCxnSpPr>
        <p:spPr bwMode="auto">
          <a:xfrm>
            <a:off x="4081463" y="3449638"/>
            <a:ext cx="2868612" cy="9525"/>
          </a:xfrm>
          <a:prstGeom prst="line">
            <a:avLst/>
          </a:prstGeom>
          <a:ln w="0">
            <a:solidFill>
              <a:srgbClr val="6E6E62"/>
            </a:solidFill>
          </a:ln>
        </p:spPr>
        <p:style>
          <a:lnRef idx="1">
            <a:schemeClr val="accent1"/>
          </a:lnRef>
          <a:fillRef idx="0">
            <a:schemeClr val="accent1"/>
          </a:fillRef>
          <a:effectRef idx="0">
            <a:schemeClr val="accent1"/>
          </a:effectRef>
          <a:fontRef idx="minor">
            <a:schemeClr val="tx1"/>
          </a:fontRef>
        </p:style>
      </p:cxnSp>
      <p:sp>
        <p:nvSpPr>
          <p:cNvPr id="120" name="object 20"/>
          <p:cNvSpPr txBox="1">
            <a:spLocks noChangeArrowheads="1"/>
          </p:cNvSpPr>
          <p:nvPr/>
        </p:nvSpPr>
        <p:spPr bwMode="auto">
          <a:xfrm>
            <a:off x="1057256" y="277019"/>
            <a:ext cx="5038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MX" altLang="es-ES" sz="2800" b="1" i="0" u="none" strike="noStrike" kern="1200" cap="none" spc="0" normalizeH="0" baseline="0" noProof="0" dirty="0">
                <a:ln>
                  <a:noFill/>
                </a:ln>
                <a:solidFill>
                  <a:srgbClr val="7030A0"/>
                </a:solidFill>
                <a:effectLst/>
                <a:uLnTx/>
                <a:uFillTx/>
                <a:latin typeface="Trebuchet MS" pitchFamily="34" charset="0"/>
                <a:ea typeface="+mn-ea"/>
                <a:cs typeface="Arial" pitchFamily="34" charset="0"/>
              </a:rPr>
              <a:t>4. TÉCNICA DE EXPLOTACIÓN</a:t>
            </a:r>
          </a:p>
        </p:txBody>
      </p:sp>
      <p:sp>
        <p:nvSpPr>
          <p:cNvPr id="122" name="Rectángulo redondeado 121"/>
          <p:cNvSpPr/>
          <p:nvPr/>
        </p:nvSpPr>
        <p:spPr bwMode="auto">
          <a:xfrm>
            <a:off x="6964560" y="323850"/>
            <a:ext cx="5003601" cy="2076451"/>
          </a:xfrm>
          <a:prstGeom prst="roundRect">
            <a:avLst>
              <a:gd name="adj" fmla="val 269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CO" sz="1400" b="0" i="0" u="none" strike="noStrike" kern="1200" cap="none" spc="0" normalizeH="0" baseline="0" noProof="0">
              <a:ln>
                <a:noFill/>
              </a:ln>
              <a:solidFill>
                <a:prstClr val="white"/>
              </a:solidFill>
              <a:effectLst/>
              <a:uLnTx/>
              <a:uFillTx/>
              <a:latin typeface="Trebuchet MS" panose="020B0603020202020204" pitchFamily="34" charset="0"/>
              <a:ea typeface="+mn-ea"/>
              <a:cs typeface="+mn-cs"/>
            </a:endParaRPr>
          </a:p>
        </p:txBody>
      </p:sp>
      <p:cxnSp>
        <p:nvCxnSpPr>
          <p:cNvPr id="123" name="Conector recto 122"/>
          <p:cNvCxnSpPr/>
          <p:nvPr/>
        </p:nvCxnSpPr>
        <p:spPr bwMode="auto">
          <a:xfrm>
            <a:off x="4165600" y="1974850"/>
            <a:ext cx="2549525" cy="0"/>
          </a:xfrm>
          <a:prstGeom prst="line">
            <a:avLst/>
          </a:prstGeom>
          <a:ln w="0">
            <a:solidFill>
              <a:srgbClr val="6E6E62"/>
            </a:solidFill>
          </a:ln>
        </p:spPr>
        <p:style>
          <a:lnRef idx="1">
            <a:schemeClr val="accent1"/>
          </a:lnRef>
          <a:fillRef idx="0">
            <a:schemeClr val="accent1"/>
          </a:fillRef>
          <a:effectRef idx="0">
            <a:schemeClr val="accent1"/>
          </a:effectRef>
          <a:fontRef idx="minor">
            <a:schemeClr val="tx1"/>
          </a:fontRef>
        </p:style>
      </p:cxnSp>
      <p:sp>
        <p:nvSpPr>
          <p:cNvPr id="124" name="Rectángulo 123"/>
          <p:cNvSpPr/>
          <p:nvPr/>
        </p:nvSpPr>
        <p:spPr>
          <a:xfrm>
            <a:off x="6470847" y="1528045"/>
            <a:ext cx="493713" cy="536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CO" sz="4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125" name="Rectángulo 124"/>
          <p:cNvSpPr/>
          <p:nvPr/>
        </p:nvSpPr>
        <p:spPr>
          <a:xfrm>
            <a:off x="6471510" y="3002775"/>
            <a:ext cx="493712" cy="53657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CO" sz="4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sp>
        <p:nvSpPr>
          <p:cNvPr id="127" name="Rectángulo 126"/>
          <p:cNvSpPr/>
          <p:nvPr/>
        </p:nvSpPr>
        <p:spPr>
          <a:xfrm>
            <a:off x="7066341" y="4472667"/>
            <a:ext cx="4719632" cy="2308324"/>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600" b="0" i="0" u="none" strike="noStrike" kern="1200" cap="none" spc="0" normalizeH="0" baseline="0" noProof="0" dirty="0">
                <a:ln>
                  <a:noFill/>
                </a:ln>
                <a:solidFill>
                  <a:prstClr val="black"/>
                </a:solidFill>
                <a:effectLst/>
                <a:uLnTx/>
                <a:uFillTx/>
                <a:latin typeface="Aptos" panose="02110004020202020204"/>
                <a:ea typeface="+mn-ea"/>
                <a:cs typeface="+mn-cs"/>
              </a:rPr>
              <a:t>El atacante envía paquetes Bluetooth manipulados al dispositivo víctima</a:t>
            </a:r>
            <a:endParaRPr kumimoji="0" lang="es-CO" altLang="es-ES" sz="1600" b="0"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600" b="0" i="0" u="none" strike="noStrike" kern="1200" cap="none" spc="0" normalizeH="0" baseline="0" noProof="0" dirty="0">
                <a:ln>
                  <a:noFill/>
                </a:ln>
                <a:solidFill>
                  <a:prstClr val="black"/>
                </a:solidFill>
                <a:effectLst/>
                <a:uLnTx/>
                <a:uFillTx/>
                <a:latin typeface="Aptos" panose="02110004020202020204"/>
                <a:ea typeface="+mn-ea"/>
                <a:cs typeface="+mn-cs"/>
              </a:rPr>
              <a:t>Windows procesa estos paquetes, lo que provoca que la memoria liberada sea reutilizada de forma incorrecta.</a:t>
            </a:r>
            <a:endParaRPr kumimoji="0" lang="es-CO" altLang="es-ES" sz="1600" b="0"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600" b="0" i="0" u="none" strike="noStrike" kern="1200" cap="none" spc="0" normalizeH="0" baseline="0" noProof="0" dirty="0">
                <a:ln>
                  <a:noFill/>
                </a:ln>
                <a:solidFill>
                  <a:prstClr val="black"/>
                </a:solidFill>
                <a:effectLst/>
                <a:uLnTx/>
                <a:uFillTx/>
                <a:latin typeface="Aptos" panose="02110004020202020204"/>
                <a:ea typeface="+mn-ea"/>
                <a:cs typeface="+mn-cs"/>
              </a:rPr>
              <a:t>Si el atacante controla la memoria liberada*, puede ejecutar código arbitrario con los privilegios del usuario afectado.</a:t>
            </a:r>
            <a:endParaRPr kumimoji="0" lang="es-CO" altLang="es-ES" sz="1600" b="0"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600" b="0" i="0" u="none" strike="noStrike" kern="1200" cap="none" spc="0" normalizeH="0" baseline="0" noProof="0" dirty="0">
                <a:ln>
                  <a:noFill/>
                </a:ln>
                <a:solidFill>
                  <a:prstClr val="black"/>
                </a:solidFill>
                <a:effectLst/>
                <a:uLnTx/>
                <a:uFillTx/>
                <a:latin typeface="Aptos" panose="02110004020202020204"/>
                <a:ea typeface="+mn-ea"/>
                <a:cs typeface="+mn-cs"/>
              </a:rPr>
              <a:t>Esto permite tomar el control del sistema.</a:t>
            </a:r>
            <a:endParaRPr kumimoji="0" lang="es-MX" altLang="es-ES" sz="600" b="0"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endParaRPr>
          </a:p>
        </p:txBody>
      </p:sp>
      <p:sp>
        <p:nvSpPr>
          <p:cNvPr id="144" name="Elipse 143"/>
          <p:cNvSpPr/>
          <p:nvPr/>
        </p:nvSpPr>
        <p:spPr>
          <a:xfrm>
            <a:off x="11466839" y="2434175"/>
            <a:ext cx="366303" cy="366303"/>
          </a:xfrm>
          <a:prstGeom prst="ellipse">
            <a:avLst/>
          </a:prstGeom>
          <a:solidFill>
            <a:schemeClr val="bg1"/>
          </a:solidFill>
          <a:ln>
            <a:solidFill>
              <a:srgbClr val="A200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ángulo 123"/>
          <p:cNvSpPr>
            <a:spLocks noChangeArrowheads="1"/>
          </p:cNvSpPr>
          <p:nvPr/>
        </p:nvSpPr>
        <p:spPr bwMode="auto">
          <a:xfrm>
            <a:off x="7130424" y="4233905"/>
            <a:ext cx="47196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MX" altLang="es-ES" sz="1600" b="1" i="0" u="none" strike="noStrike" kern="1200" cap="none" spc="0" normalizeH="0" baseline="0" noProof="0" dirty="0">
                <a:ln>
                  <a:noFill/>
                </a:ln>
                <a:solidFill>
                  <a:srgbClr val="E7E6E6">
                    <a:lumMod val="50000"/>
                  </a:srgbClr>
                </a:solidFill>
                <a:effectLst>
                  <a:outerShdw blurRad="38100" dist="38100" dir="2700000" algn="tl">
                    <a:srgbClr val="000000">
                      <a:alpha val="43137"/>
                    </a:srgbClr>
                  </a:outerShdw>
                </a:effectLst>
                <a:uLnTx/>
                <a:uFillTx/>
                <a:latin typeface="Trebuchet MS" panose="020B0603020202020204" pitchFamily="34" charset="0"/>
                <a:ea typeface="+mn-ea"/>
                <a:cs typeface="Arial" panose="020B0604020202020204" pitchFamily="34" charset="0"/>
              </a:rPr>
              <a:t>PROCESO DE EXPLOTACIÓN</a:t>
            </a:r>
          </a:p>
        </p:txBody>
      </p:sp>
      <p:sp>
        <p:nvSpPr>
          <p:cNvPr id="146" name="Rectángulo 145"/>
          <p:cNvSpPr/>
          <p:nvPr/>
        </p:nvSpPr>
        <p:spPr>
          <a:xfrm>
            <a:off x="6985955" y="2814698"/>
            <a:ext cx="4722523" cy="1400383"/>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600" b="0" i="0" u="none" strike="noStrike" kern="1200" cap="none" spc="0" normalizeH="0" baseline="0" noProof="0" dirty="0">
                <a:ln>
                  <a:noFill/>
                </a:ln>
                <a:solidFill>
                  <a:prstClr val="black"/>
                </a:solidFill>
                <a:effectLst/>
                <a:uLnTx/>
                <a:uFillTx/>
                <a:latin typeface="Aptos" panose="02110004020202020204"/>
                <a:ea typeface="+mn-ea"/>
                <a:cs typeface="+mn-cs"/>
              </a:rPr>
              <a:t>El atacante debe estar dentro del rango de comunicación Bluetooth del dispositivo.</a:t>
            </a:r>
            <a:endParaRPr kumimoji="0" lang="es-CO" altLang="es-ES" sz="1600" b="0"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600" b="0" i="0" u="none" strike="noStrike" kern="1200" cap="none" spc="0" normalizeH="0" baseline="0" noProof="0" dirty="0">
                <a:ln>
                  <a:noFill/>
                </a:ln>
                <a:solidFill>
                  <a:prstClr val="black"/>
                </a:solidFill>
                <a:effectLst/>
                <a:uLnTx/>
                <a:uFillTx/>
                <a:latin typeface="Aptos" panose="02110004020202020204"/>
                <a:ea typeface="+mn-ea"/>
                <a:cs typeface="+mn-cs"/>
              </a:rPr>
              <a:t>El sistema afectado debe tener Bluetooth activado.</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600" b="0" i="0" u="none" strike="noStrike" kern="1200" cap="none" spc="0" normalizeH="0" baseline="0" noProof="0" dirty="0">
                <a:ln>
                  <a:noFill/>
                </a:ln>
                <a:solidFill>
                  <a:prstClr val="black"/>
                </a:solidFill>
                <a:effectLst/>
                <a:uLnTx/>
                <a:uFillTx/>
                <a:latin typeface="Aptos" panose="02110004020202020204"/>
                <a:ea typeface="+mn-ea"/>
                <a:cs typeface="+mn-cs"/>
              </a:rPr>
              <a:t>No requiere autenticación ni interacción del usuario.</a:t>
            </a:r>
            <a:endParaRPr kumimoji="0" lang="es-CO" altLang="es-ES" sz="1600" b="0"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MX" altLang="es-ES" sz="500" b="0"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endParaRPr>
          </a:p>
        </p:txBody>
      </p:sp>
      <p:sp>
        <p:nvSpPr>
          <p:cNvPr id="153" name="Rectángulo 152"/>
          <p:cNvSpPr/>
          <p:nvPr/>
        </p:nvSpPr>
        <p:spPr>
          <a:xfrm>
            <a:off x="11381046" y="2449277"/>
            <a:ext cx="527709" cy="307777"/>
          </a:xfrm>
          <a:prstGeom prst="rect">
            <a:avLst/>
          </a:prstGeom>
        </p:spPr>
        <p:txBody>
          <a:bodyPr wrap="non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CO" altLang="es-ES" sz="1400" b="1"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rPr>
              <a:t>(03)</a:t>
            </a:r>
          </a:p>
        </p:txBody>
      </p:sp>
      <p:sp>
        <p:nvSpPr>
          <p:cNvPr id="154" name="Elipse 153"/>
          <p:cNvSpPr/>
          <p:nvPr/>
        </p:nvSpPr>
        <p:spPr>
          <a:xfrm>
            <a:off x="11433922" y="316524"/>
            <a:ext cx="366303" cy="366303"/>
          </a:xfrm>
          <a:prstGeom prst="ellipse">
            <a:avLst/>
          </a:prstGeom>
          <a:solidFill>
            <a:schemeClr val="bg1"/>
          </a:solidFill>
          <a:ln>
            <a:solidFill>
              <a:srgbClr val="A200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ángulo 154"/>
          <p:cNvSpPr/>
          <p:nvPr/>
        </p:nvSpPr>
        <p:spPr>
          <a:xfrm>
            <a:off x="11348129" y="331626"/>
            <a:ext cx="527709" cy="307777"/>
          </a:xfrm>
          <a:prstGeom prst="rect">
            <a:avLst/>
          </a:prstGeom>
        </p:spPr>
        <p:txBody>
          <a:bodyPr wrap="non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CO" altLang="es-ES" sz="1400" b="1"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rPr>
              <a:t>(02)</a:t>
            </a:r>
          </a:p>
        </p:txBody>
      </p:sp>
      <p:sp>
        <p:nvSpPr>
          <p:cNvPr id="156" name="Rectángulo 123"/>
          <p:cNvSpPr>
            <a:spLocks noChangeArrowheads="1"/>
          </p:cNvSpPr>
          <p:nvPr/>
        </p:nvSpPr>
        <p:spPr bwMode="auto">
          <a:xfrm>
            <a:off x="7229161" y="430296"/>
            <a:ext cx="47196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MX" altLang="es-ES" sz="1600" b="1" i="0" u="none" strike="noStrike" kern="1200" cap="none" spc="0" normalizeH="0" baseline="0" noProof="0" dirty="0">
                <a:ln>
                  <a:noFill/>
                </a:ln>
                <a:solidFill>
                  <a:srgbClr val="70AD47">
                    <a:lumMod val="50000"/>
                  </a:srgbClr>
                </a:solidFill>
                <a:effectLst>
                  <a:outerShdw blurRad="38100" dist="38100" dir="2700000" algn="tl">
                    <a:srgbClr val="000000">
                      <a:alpha val="43137"/>
                    </a:srgbClr>
                  </a:outerShdw>
                </a:effectLst>
                <a:uLnTx/>
                <a:uFillTx/>
                <a:latin typeface="Trebuchet MS" panose="020B0603020202020204" pitchFamily="34" charset="0"/>
                <a:ea typeface="+mn-ea"/>
                <a:cs typeface="Arial" panose="020B0604020202020204" pitchFamily="34" charset="0"/>
              </a:rPr>
              <a:t>TIPO DE VULNERABILIDAD</a:t>
            </a:r>
          </a:p>
        </p:txBody>
      </p:sp>
      <p:sp>
        <p:nvSpPr>
          <p:cNvPr id="158" name="Rectángulo 157"/>
          <p:cNvSpPr/>
          <p:nvPr/>
        </p:nvSpPr>
        <p:spPr>
          <a:xfrm>
            <a:off x="7059873" y="710714"/>
            <a:ext cx="4847332" cy="1569660"/>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600" b="1" i="0" u="none" strike="noStrike" kern="1200" cap="none" spc="0" normalizeH="0" baseline="0" noProof="0" dirty="0">
                <a:ln>
                  <a:noFill/>
                </a:ln>
                <a:solidFill>
                  <a:prstClr val="black"/>
                </a:solidFill>
                <a:effectLst/>
                <a:uLnTx/>
                <a:uFillTx/>
                <a:latin typeface="Aptos" panose="02110004020202020204"/>
                <a:ea typeface="+mn-ea"/>
                <a:cs typeface="+mn-cs"/>
              </a:rPr>
              <a:t>Use-After-Free (UAF):</a:t>
            </a:r>
            <a:r>
              <a:rPr kumimoji="0" lang="es-CO"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CO" sz="1600" b="0" i="0" u="none" strike="noStrike" kern="1200" cap="none" spc="0" normalizeH="0" baseline="0" noProof="0" dirty="0">
                <a:ln>
                  <a:noFill/>
                </a:ln>
                <a:solidFill>
                  <a:prstClr val="black"/>
                </a:solidFill>
                <a:effectLst/>
                <a:uLnTx/>
                <a:uFillTx/>
                <a:latin typeface="Aptos" panose="02110004020202020204"/>
                <a:ea typeface="+mn-ea"/>
                <a:cs typeface="+mn-cs"/>
              </a:rPr>
              <a:t>Se refiere a una vulnerabilidad en la que un programa sigue accediendo a una memoria que ha sido liberada. </a:t>
            </a:r>
            <a:endParaRPr kumimoji="0" lang="es-CO" altLang="es-ES" sz="1600" b="0"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600" b="0" i="0" u="none" strike="noStrike" kern="1200" cap="none" spc="0" normalizeH="0" baseline="0" noProof="0" dirty="0">
                <a:ln>
                  <a:noFill/>
                </a:ln>
                <a:solidFill>
                  <a:prstClr val="black"/>
                </a:solidFill>
                <a:effectLst/>
                <a:uLnTx/>
                <a:uFillTx/>
                <a:latin typeface="Aptos" panose="02110004020202020204"/>
                <a:ea typeface="+mn-ea"/>
                <a:cs typeface="+mn-cs"/>
              </a:rPr>
              <a:t>En este caso, la pila de Bluetooth accede a objetos en memoria que han sido eliminados o no fueron correctamente inicializados</a:t>
            </a:r>
            <a:endParaRPr kumimoji="0" lang="es-MX" altLang="es-ES" sz="500" b="0"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endParaRPr>
          </a:p>
        </p:txBody>
      </p:sp>
      <p:sp>
        <p:nvSpPr>
          <p:cNvPr id="171" name="Elipse 170"/>
          <p:cNvSpPr/>
          <p:nvPr/>
        </p:nvSpPr>
        <p:spPr>
          <a:xfrm>
            <a:off x="11449795" y="4128629"/>
            <a:ext cx="366303" cy="366303"/>
          </a:xfrm>
          <a:prstGeom prst="ellipse">
            <a:avLst/>
          </a:prstGeom>
          <a:solidFill>
            <a:schemeClr val="bg1"/>
          </a:solidFill>
          <a:ln>
            <a:solidFill>
              <a:srgbClr val="A20000"/>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ángulo 171"/>
          <p:cNvSpPr/>
          <p:nvPr/>
        </p:nvSpPr>
        <p:spPr>
          <a:xfrm>
            <a:off x="11364002" y="4143731"/>
            <a:ext cx="527709" cy="307777"/>
          </a:xfrm>
          <a:prstGeom prst="rect">
            <a:avLst/>
          </a:prstGeom>
        </p:spPr>
        <p:txBody>
          <a:bodyPr wrap="non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CO" altLang="es-ES" sz="1400" b="1" i="0" u="none" strike="noStrike" kern="1200" cap="none" spc="0" normalizeH="0" baseline="0" noProof="0" dirty="0">
                <a:ln>
                  <a:noFill/>
                </a:ln>
                <a:solidFill>
                  <a:srgbClr val="A20000"/>
                </a:solidFill>
                <a:effectLst/>
                <a:uLnTx/>
                <a:uFillTx/>
                <a:latin typeface="Trebuchet MS" panose="020B0603020202020204" pitchFamily="34" charset="0"/>
                <a:ea typeface="+mn-ea"/>
                <a:cs typeface="+mn-cs"/>
              </a:rPr>
              <a:t>(04)</a:t>
            </a:r>
          </a:p>
        </p:txBody>
      </p:sp>
      <p:pic>
        <p:nvPicPr>
          <p:cNvPr id="173" name="Imagen 172"/>
          <p:cNvPicPr>
            <a:picLocks noChangeAspect="1"/>
          </p:cNvPicPr>
          <p:nvPr/>
        </p:nvPicPr>
        <p:blipFill>
          <a:blip r:embed="rId2"/>
          <a:stretch>
            <a:fillRect/>
          </a:stretch>
        </p:blipFill>
        <p:spPr>
          <a:xfrm>
            <a:off x="921341" y="1798820"/>
            <a:ext cx="4519021" cy="359797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3" name="Imagen 2">
            <a:extLst>
              <a:ext uri="{FF2B5EF4-FFF2-40B4-BE49-F238E27FC236}">
                <a16:creationId xmlns:a16="http://schemas.microsoft.com/office/drawing/2014/main" id="{77AF3452-B0F4-B6D8-67A4-9637E6CB260F}"/>
              </a:ext>
            </a:extLst>
          </p:cNvPr>
          <p:cNvPicPr>
            <a:picLocks noChangeAspect="1"/>
          </p:cNvPicPr>
          <p:nvPr/>
        </p:nvPicPr>
        <p:blipFill>
          <a:blip r:embed="rId3"/>
          <a:stretch>
            <a:fillRect/>
          </a:stretch>
        </p:blipFill>
        <p:spPr>
          <a:xfrm>
            <a:off x="818297" y="1177613"/>
            <a:ext cx="4869162" cy="4723473"/>
          </a:xfrm>
          <a:prstGeom prst="rect">
            <a:avLst/>
          </a:prstGeom>
          <a:effectLst>
            <a:softEdge rad="152400"/>
          </a:effectLst>
        </p:spPr>
      </p:pic>
      <p:pic>
        <p:nvPicPr>
          <p:cNvPr id="2" name="Imagen 1"/>
          <p:cNvPicPr>
            <a:picLocks noChangeAspect="1"/>
          </p:cNvPicPr>
          <p:nvPr/>
        </p:nvPicPr>
        <p:blipFill>
          <a:blip r:embed="rId4"/>
          <a:stretch>
            <a:fillRect/>
          </a:stretch>
        </p:blipFill>
        <p:spPr>
          <a:xfrm>
            <a:off x="180976" y="5088289"/>
            <a:ext cx="2743200" cy="1666875"/>
          </a:xfrm>
          <a:prstGeom prst="rect">
            <a:avLst/>
          </a:prstGeom>
        </p:spPr>
      </p:pic>
    </p:spTree>
    <p:extLst>
      <p:ext uri="{BB962C8B-B14F-4D97-AF65-F5344CB8AC3E}">
        <p14:creationId xmlns:p14="http://schemas.microsoft.com/office/powerpoint/2010/main" val="760369227"/>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30" name="Google Shape;430;p9"/>
          <p:cNvSpPr txBox="1"/>
          <p:nvPr/>
        </p:nvSpPr>
        <p:spPr>
          <a:xfrm>
            <a:off x="1171023" y="170393"/>
            <a:ext cx="10607689" cy="1130799"/>
          </a:xfrm>
          <a:prstGeom prst="rect">
            <a:avLst/>
          </a:prstGeom>
          <a:noFill/>
          <a:ln>
            <a:noFill/>
          </a:ln>
        </p:spPr>
        <p:txBody>
          <a:bodyPr spcFirstLastPara="1" wrap="square" lIns="91425" tIns="45700" rIns="91425" bIns="45700" anchor="ctr" anchorCtr="0">
            <a:normAutofit/>
          </a:bodyPr>
          <a:lstStyle/>
          <a:p>
            <a:pPr lvl="0">
              <a:lnSpc>
                <a:spcPct val="90000"/>
              </a:lnSpc>
              <a:buClr>
                <a:srgbClr val="595959"/>
              </a:buClr>
              <a:buSzPts val="3600"/>
            </a:pPr>
            <a:r>
              <a:rPr lang="es-CO" sz="3600" b="0" dirty="0">
                <a:solidFill>
                  <a:srgbClr val="595959"/>
                </a:solidFill>
                <a:latin typeface="Play"/>
                <a:ea typeface="Play"/>
                <a:cs typeface="Play"/>
                <a:sym typeface="Play"/>
              </a:rPr>
              <a:t>5. </a:t>
            </a:r>
            <a:r>
              <a:rPr lang="es-CO" sz="3600" dirty="0">
                <a:solidFill>
                  <a:srgbClr val="595959"/>
                </a:solidFill>
                <a:latin typeface="Play"/>
              </a:rPr>
              <a:t>Catalogación de los diferentes componentes del Score Base (CVSS 3.1)</a:t>
            </a:r>
            <a:endParaRPr sz="3600" dirty="0">
              <a:solidFill>
                <a:srgbClr val="595959"/>
              </a:solidFill>
              <a:latin typeface="Play"/>
              <a:sym typeface="Calibri"/>
            </a:endParaRPr>
          </a:p>
        </p:txBody>
      </p:sp>
      <p:pic>
        <p:nvPicPr>
          <p:cNvPr id="9" name="Imagen 8">
            <a:extLst>
              <a:ext uri="{FF2B5EF4-FFF2-40B4-BE49-F238E27FC236}">
                <a16:creationId xmlns:a16="http://schemas.microsoft.com/office/drawing/2014/main" id="{BB0560DE-49E7-9759-CADE-5EAB5413EEB1}"/>
              </a:ext>
            </a:extLst>
          </p:cNvPr>
          <p:cNvPicPr>
            <a:picLocks noChangeAspect="1"/>
          </p:cNvPicPr>
          <p:nvPr/>
        </p:nvPicPr>
        <p:blipFill>
          <a:blip r:embed="rId3"/>
          <a:srcRect r="67478"/>
          <a:stretch/>
        </p:blipFill>
        <p:spPr>
          <a:xfrm>
            <a:off x="419908" y="1529317"/>
            <a:ext cx="2289944" cy="2647142"/>
          </a:xfrm>
          <a:prstGeom prst="rect">
            <a:avLst/>
          </a:prstGeom>
        </p:spPr>
      </p:pic>
      <p:pic>
        <p:nvPicPr>
          <p:cNvPr id="10" name="Imagen 9">
            <a:extLst>
              <a:ext uri="{FF2B5EF4-FFF2-40B4-BE49-F238E27FC236}">
                <a16:creationId xmlns:a16="http://schemas.microsoft.com/office/drawing/2014/main" id="{D8BAE7F2-D40A-A553-255E-29C2639A930A}"/>
              </a:ext>
            </a:extLst>
          </p:cNvPr>
          <p:cNvPicPr>
            <a:picLocks noChangeAspect="1"/>
          </p:cNvPicPr>
          <p:nvPr/>
        </p:nvPicPr>
        <p:blipFill>
          <a:blip r:embed="rId3"/>
          <a:srcRect l="53782" r="15529"/>
          <a:stretch/>
        </p:blipFill>
        <p:spPr>
          <a:xfrm>
            <a:off x="419908" y="3624948"/>
            <a:ext cx="2289944" cy="2805250"/>
          </a:xfrm>
          <a:prstGeom prst="rect">
            <a:avLst/>
          </a:prstGeom>
        </p:spPr>
      </p:pic>
      <p:pic>
        <p:nvPicPr>
          <p:cNvPr id="11" name="Imagen 10">
            <a:extLst>
              <a:ext uri="{FF2B5EF4-FFF2-40B4-BE49-F238E27FC236}">
                <a16:creationId xmlns:a16="http://schemas.microsoft.com/office/drawing/2014/main" id="{8FC40552-B660-B316-0F43-A8C6003D1452}"/>
              </a:ext>
            </a:extLst>
          </p:cNvPr>
          <p:cNvPicPr>
            <a:picLocks noChangeAspect="1"/>
          </p:cNvPicPr>
          <p:nvPr/>
        </p:nvPicPr>
        <p:blipFill>
          <a:blip r:embed="rId3"/>
          <a:srcRect l="89329" t="246" r="761" b="83985"/>
          <a:stretch/>
        </p:blipFill>
        <p:spPr>
          <a:xfrm>
            <a:off x="9488768" y="735792"/>
            <a:ext cx="2289944" cy="1369828"/>
          </a:xfrm>
          <a:prstGeom prst="rect">
            <a:avLst/>
          </a:prstGeom>
        </p:spPr>
      </p:pic>
      <p:sp>
        <p:nvSpPr>
          <p:cNvPr id="13" name="CuadroTexto 12">
            <a:extLst>
              <a:ext uri="{FF2B5EF4-FFF2-40B4-BE49-F238E27FC236}">
                <a16:creationId xmlns:a16="http://schemas.microsoft.com/office/drawing/2014/main" id="{7C24D4CB-BCA3-E796-254D-7C530A633680}"/>
              </a:ext>
            </a:extLst>
          </p:cNvPr>
          <p:cNvSpPr txBox="1"/>
          <p:nvPr/>
        </p:nvSpPr>
        <p:spPr>
          <a:xfrm>
            <a:off x="2709852" y="1992866"/>
            <a:ext cx="9354552" cy="307777"/>
          </a:xfrm>
          <a:prstGeom prst="rect">
            <a:avLst/>
          </a:prstGeom>
          <a:noFill/>
        </p:spPr>
        <p:txBody>
          <a:bodyPr wrap="square">
            <a:spAutoFit/>
          </a:bodyPr>
          <a:lstStyle/>
          <a:p>
            <a:r>
              <a:rPr lang="es-CO" dirty="0"/>
              <a:t>La explotación solo es posible si el atacante está dentro del rango de Bluetooth.</a:t>
            </a:r>
          </a:p>
        </p:txBody>
      </p:sp>
      <p:sp>
        <p:nvSpPr>
          <p:cNvPr id="15" name="CuadroTexto 14">
            <a:extLst>
              <a:ext uri="{FF2B5EF4-FFF2-40B4-BE49-F238E27FC236}">
                <a16:creationId xmlns:a16="http://schemas.microsoft.com/office/drawing/2014/main" id="{59EC671B-43E4-B4B4-24F1-B9A99DDAFC31}"/>
              </a:ext>
            </a:extLst>
          </p:cNvPr>
          <p:cNvSpPr txBox="1"/>
          <p:nvPr/>
        </p:nvSpPr>
        <p:spPr>
          <a:xfrm>
            <a:off x="2709852" y="2404377"/>
            <a:ext cx="9354552" cy="307777"/>
          </a:xfrm>
          <a:prstGeom prst="rect">
            <a:avLst/>
          </a:prstGeom>
          <a:noFill/>
        </p:spPr>
        <p:txBody>
          <a:bodyPr wrap="square">
            <a:spAutoFit/>
          </a:bodyPr>
          <a:lstStyle/>
          <a:p>
            <a:r>
              <a:rPr lang="es-CO" dirty="0"/>
              <a:t>No requiere condiciones especiales ni conocimiento avanzado para explotar la vulnerabilidad.</a:t>
            </a:r>
          </a:p>
        </p:txBody>
      </p:sp>
      <p:sp>
        <p:nvSpPr>
          <p:cNvPr id="17" name="CuadroTexto 16">
            <a:extLst>
              <a:ext uri="{FF2B5EF4-FFF2-40B4-BE49-F238E27FC236}">
                <a16:creationId xmlns:a16="http://schemas.microsoft.com/office/drawing/2014/main" id="{986FA5A5-D3E2-670B-012A-9BF7F15752D4}"/>
              </a:ext>
            </a:extLst>
          </p:cNvPr>
          <p:cNvSpPr txBox="1"/>
          <p:nvPr/>
        </p:nvSpPr>
        <p:spPr>
          <a:xfrm>
            <a:off x="2709852" y="2838428"/>
            <a:ext cx="9354552" cy="307777"/>
          </a:xfrm>
          <a:prstGeom prst="rect">
            <a:avLst/>
          </a:prstGeom>
          <a:noFill/>
        </p:spPr>
        <p:txBody>
          <a:bodyPr wrap="square">
            <a:spAutoFit/>
          </a:bodyPr>
          <a:lstStyle/>
          <a:p>
            <a:r>
              <a:rPr lang="es-CO" dirty="0"/>
              <a:t>No se requiere autenticación para ejecutar el ataque.</a:t>
            </a:r>
          </a:p>
        </p:txBody>
      </p:sp>
      <p:sp>
        <p:nvSpPr>
          <p:cNvPr id="19" name="CuadroTexto 18">
            <a:extLst>
              <a:ext uri="{FF2B5EF4-FFF2-40B4-BE49-F238E27FC236}">
                <a16:creationId xmlns:a16="http://schemas.microsoft.com/office/drawing/2014/main" id="{ED39B501-629E-2FC5-B275-C2367AEB64FF}"/>
              </a:ext>
            </a:extLst>
          </p:cNvPr>
          <p:cNvSpPr txBox="1"/>
          <p:nvPr/>
        </p:nvSpPr>
        <p:spPr>
          <a:xfrm>
            <a:off x="2709852" y="3251910"/>
            <a:ext cx="9354552" cy="307777"/>
          </a:xfrm>
          <a:prstGeom prst="rect">
            <a:avLst/>
          </a:prstGeom>
          <a:noFill/>
        </p:spPr>
        <p:txBody>
          <a:bodyPr wrap="square">
            <a:spAutoFit/>
          </a:bodyPr>
          <a:lstStyle/>
          <a:p>
            <a:r>
              <a:rPr lang="es-CO" dirty="0"/>
              <a:t>No se necesita que el usuario realice ninguna acción para que el ataque tenga éxito.</a:t>
            </a:r>
          </a:p>
        </p:txBody>
      </p:sp>
      <p:sp>
        <p:nvSpPr>
          <p:cNvPr id="21" name="CuadroTexto 20">
            <a:extLst>
              <a:ext uri="{FF2B5EF4-FFF2-40B4-BE49-F238E27FC236}">
                <a16:creationId xmlns:a16="http://schemas.microsoft.com/office/drawing/2014/main" id="{229979E4-4E57-9330-F6FF-21586951992D}"/>
              </a:ext>
            </a:extLst>
          </p:cNvPr>
          <p:cNvSpPr txBox="1"/>
          <p:nvPr/>
        </p:nvSpPr>
        <p:spPr>
          <a:xfrm>
            <a:off x="2709852" y="5433533"/>
            <a:ext cx="9354552" cy="307777"/>
          </a:xfrm>
          <a:prstGeom prst="rect">
            <a:avLst/>
          </a:prstGeom>
          <a:noFill/>
        </p:spPr>
        <p:txBody>
          <a:bodyPr wrap="square">
            <a:spAutoFit/>
          </a:bodyPr>
          <a:lstStyle/>
          <a:p>
            <a:r>
              <a:rPr lang="es-CO" dirty="0"/>
              <a:t>Puede provocar fallos en el sistema o la ejecución de código arbitrario, causando una denegación de servicio.</a:t>
            </a:r>
          </a:p>
        </p:txBody>
      </p:sp>
      <p:sp>
        <p:nvSpPr>
          <p:cNvPr id="23" name="CuadroTexto 22">
            <a:extLst>
              <a:ext uri="{FF2B5EF4-FFF2-40B4-BE49-F238E27FC236}">
                <a16:creationId xmlns:a16="http://schemas.microsoft.com/office/drawing/2014/main" id="{32878C2F-BFEA-EB55-C04A-399C5E28B1FB}"/>
              </a:ext>
            </a:extLst>
          </p:cNvPr>
          <p:cNvSpPr txBox="1"/>
          <p:nvPr/>
        </p:nvSpPr>
        <p:spPr>
          <a:xfrm>
            <a:off x="2709852" y="5020051"/>
            <a:ext cx="9354552" cy="307777"/>
          </a:xfrm>
          <a:prstGeom prst="rect">
            <a:avLst/>
          </a:prstGeom>
          <a:noFill/>
        </p:spPr>
        <p:txBody>
          <a:bodyPr wrap="square">
            <a:spAutoFit/>
          </a:bodyPr>
          <a:lstStyle/>
          <a:p>
            <a:r>
              <a:rPr lang="es-CO" dirty="0"/>
              <a:t>Permite modificar datos dentro del sistema afectado.</a:t>
            </a:r>
          </a:p>
        </p:txBody>
      </p:sp>
      <p:sp>
        <p:nvSpPr>
          <p:cNvPr id="25" name="CuadroTexto 24">
            <a:extLst>
              <a:ext uri="{FF2B5EF4-FFF2-40B4-BE49-F238E27FC236}">
                <a16:creationId xmlns:a16="http://schemas.microsoft.com/office/drawing/2014/main" id="{4138BD90-9D9B-F5E2-1CB9-DDFF914F428C}"/>
              </a:ext>
            </a:extLst>
          </p:cNvPr>
          <p:cNvSpPr txBox="1"/>
          <p:nvPr/>
        </p:nvSpPr>
        <p:spPr>
          <a:xfrm>
            <a:off x="2709852" y="4589188"/>
            <a:ext cx="9354552" cy="307777"/>
          </a:xfrm>
          <a:prstGeom prst="rect">
            <a:avLst/>
          </a:prstGeom>
          <a:noFill/>
        </p:spPr>
        <p:txBody>
          <a:bodyPr wrap="square">
            <a:spAutoFit/>
          </a:bodyPr>
          <a:lstStyle/>
          <a:p>
            <a:r>
              <a:rPr lang="es-CO" dirty="0"/>
              <a:t>El atacante puede acceder y extraer información del sistema comprometido.</a:t>
            </a:r>
          </a:p>
        </p:txBody>
      </p:sp>
      <p:sp>
        <p:nvSpPr>
          <p:cNvPr id="27" name="CuadroTexto 26">
            <a:extLst>
              <a:ext uri="{FF2B5EF4-FFF2-40B4-BE49-F238E27FC236}">
                <a16:creationId xmlns:a16="http://schemas.microsoft.com/office/drawing/2014/main" id="{FC4E79EF-BA88-98F3-4BA2-6DED209AA031}"/>
              </a:ext>
            </a:extLst>
          </p:cNvPr>
          <p:cNvSpPr txBox="1"/>
          <p:nvPr/>
        </p:nvSpPr>
        <p:spPr>
          <a:xfrm>
            <a:off x="2709852" y="3966716"/>
            <a:ext cx="9522996" cy="523220"/>
          </a:xfrm>
          <a:prstGeom prst="rect">
            <a:avLst/>
          </a:prstGeom>
          <a:noFill/>
        </p:spPr>
        <p:txBody>
          <a:bodyPr wrap="square">
            <a:spAutoFit/>
          </a:bodyPr>
          <a:lstStyle/>
          <a:p>
            <a:r>
              <a:rPr lang="es-ES" dirty="0"/>
              <a:t>El impacto de la vulnerabilidad se mantiene dentro del sistema afectado y no se propaga a otros sistemas o dominios de seguridad.</a:t>
            </a:r>
            <a:endParaRPr lang="es-CO" dirty="0"/>
          </a:p>
        </p:txBody>
      </p:sp>
    </p:spTree>
  </p:cSld>
  <p:clrMapOvr>
    <a:masterClrMapping/>
  </p:clrMapOvr>
  <mc:AlternateContent xmlns:mc="http://schemas.openxmlformats.org/markup-compatibility/2006" xmlns:p14="http://schemas.microsoft.com/office/powerpoint/2010/main">
    <mc:Choice Requires="p14">
      <p:transition spd="slow" p14:dur="1500" advClick="0" advTm="40000">
        <p:wipe/>
      </p:transition>
    </mc:Choice>
    <mc:Fallback xmlns="">
      <p:transition spd="slow" advClick="0" advTm="40000">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30" name="Google Shape;430;p9"/>
          <p:cNvSpPr txBox="1"/>
          <p:nvPr/>
        </p:nvSpPr>
        <p:spPr>
          <a:xfrm>
            <a:off x="1171023" y="170393"/>
            <a:ext cx="9767053" cy="11307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595959"/>
              </a:buClr>
              <a:buSzPts val="3600"/>
              <a:buFont typeface="Play"/>
              <a:buNone/>
            </a:pPr>
            <a:r>
              <a:rPr lang="es-CO" sz="3600" dirty="0">
                <a:solidFill>
                  <a:srgbClr val="595959"/>
                </a:solidFill>
                <a:latin typeface="Play"/>
                <a:ea typeface="Play"/>
                <a:cs typeface="Play"/>
                <a:sym typeface="Play"/>
              </a:rPr>
              <a:t>6</a:t>
            </a:r>
            <a:r>
              <a:rPr lang="es-CO" sz="3600" b="0" dirty="0">
                <a:solidFill>
                  <a:srgbClr val="595959"/>
                </a:solidFill>
                <a:latin typeface="Play"/>
                <a:ea typeface="Play"/>
                <a:cs typeface="Play"/>
                <a:sym typeface="Play"/>
              </a:rPr>
              <a:t>. MEDIDAS DE MITIGACIÓN O SOLUCIÓN</a:t>
            </a:r>
            <a:endParaRPr sz="3600" b="1" dirty="0">
              <a:solidFill>
                <a:schemeClr val="dk1"/>
              </a:solidFill>
              <a:latin typeface="Calibri"/>
              <a:ea typeface="Calibri"/>
              <a:cs typeface="Calibri"/>
              <a:sym typeface="Calibri"/>
            </a:endParaRPr>
          </a:p>
        </p:txBody>
      </p:sp>
      <p:sp>
        <p:nvSpPr>
          <p:cNvPr id="2" name="Rectángulo 1">
            <a:extLst>
              <a:ext uri="{FF2B5EF4-FFF2-40B4-BE49-F238E27FC236}">
                <a16:creationId xmlns:a16="http://schemas.microsoft.com/office/drawing/2014/main" id="{A7546E1A-ED51-2645-B46E-141D6A6A7308}"/>
              </a:ext>
            </a:extLst>
          </p:cNvPr>
          <p:cNvSpPr/>
          <p:nvPr/>
        </p:nvSpPr>
        <p:spPr>
          <a:xfrm>
            <a:off x="342417" y="1697225"/>
            <a:ext cx="5308875" cy="3785652"/>
          </a:xfrm>
          <a:prstGeom prst="rect">
            <a:avLst/>
          </a:prstGeom>
        </p:spPr>
        <p:txBody>
          <a:bodyPr wrap="square">
            <a:spAutoFit/>
          </a:bodyPr>
          <a:lstStyle/>
          <a:p>
            <a:pPr marL="285750" indent="-285750" algn="just">
              <a:buFont typeface="Wingdings" panose="05000000000000000000" pitchFamily="2" charset="2"/>
              <a:buChar char="§"/>
            </a:pPr>
            <a:r>
              <a:rPr lang="es-CO" sz="2000" dirty="0"/>
              <a:t>Aplicar el parche de seguridad de Microsoft (MS11-053).</a:t>
            </a:r>
          </a:p>
          <a:p>
            <a:pPr marL="285750" indent="-285750" algn="just">
              <a:buFont typeface="Wingdings" panose="05000000000000000000" pitchFamily="2" charset="2"/>
              <a:buChar char="§"/>
            </a:pPr>
            <a:endParaRPr lang="es-CO" sz="2000" dirty="0"/>
          </a:p>
          <a:p>
            <a:pPr marL="285750" indent="-285750" algn="just">
              <a:buFont typeface="Wingdings" panose="05000000000000000000" pitchFamily="2" charset="2"/>
              <a:buChar char="§"/>
            </a:pPr>
            <a:r>
              <a:rPr lang="es-CO" sz="2000" dirty="0"/>
              <a:t>Deshabilitar Bluetooth si no es necesario o limitar el uso a dispositivos de confianza. </a:t>
            </a:r>
          </a:p>
          <a:p>
            <a:pPr algn="just"/>
            <a:endParaRPr lang="es-CO" sz="2000" dirty="0"/>
          </a:p>
          <a:p>
            <a:pPr marL="285750" indent="-285750" algn="just">
              <a:buFont typeface="Wingdings" panose="05000000000000000000" pitchFamily="2" charset="2"/>
              <a:buChar char="§"/>
            </a:pPr>
            <a:r>
              <a:rPr lang="es-CO" sz="2000" dirty="0"/>
              <a:t>Actualizar los controladores de Bluetooth a versiones más recientes.  </a:t>
            </a:r>
          </a:p>
          <a:p>
            <a:pPr marL="285750" indent="-285750" algn="just">
              <a:buFont typeface="Wingdings" panose="05000000000000000000" pitchFamily="2" charset="2"/>
              <a:buChar char="§"/>
            </a:pPr>
            <a:endParaRPr lang="es-CO" sz="2000" dirty="0"/>
          </a:p>
          <a:p>
            <a:pPr marL="285750" indent="-285750" algn="just">
              <a:buFont typeface="Wingdings" panose="05000000000000000000" pitchFamily="2" charset="2"/>
              <a:buChar char="§"/>
            </a:pPr>
            <a:r>
              <a:rPr lang="es-CO" sz="2000" dirty="0"/>
              <a:t>Utilizar firewalls o herramientas de seguridad que restrinjan conexiones Bluetooth no autorizadas.  </a:t>
            </a:r>
          </a:p>
        </p:txBody>
      </p:sp>
      <p:pic>
        <p:nvPicPr>
          <p:cNvPr id="6" name="Imagen 5">
            <a:extLst>
              <a:ext uri="{FF2B5EF4-FFF2-40B4-BE49-F238E27FC236}">
                <a16:creationId xmlns:a16="http://schemas.microsoft.com/office/drawing/2014/main" id="{F1E88C80-F961-5CF8-7ACC-4870074C356B}"/>
              </a:ext>
            </a:extLst>
          </p:cNvPr>
          <p:cNvPicPr>
            <a:picLocks noChangeAspect="1"/>
          </p:cNvPicPr>
          <p:nvPr/>
        </p:nvPicPr>
        <p:blipFill>
          <a:blip r:embed="rId3"/>
          <a:stretch>
            <a:fillRect/>
          </a:stretch>
        </p:blipFill>
        <p:spPr>
          <a:xfrm>
            <a:off x="7315201" y="1668352"/>
            <a:ext cx="4047281" cy="4047281"/>
          </a:xfrm>
          <a:prstGeom prst="rect">
            <a:avLst/>
          </a:prstGeom>
        </p:spPr>
      </p:pic>
    </p:spTree>
    <p:extLst>
      <p:ext uri="{BB962C8B-B14F-4D97-AF65-F5344CB8AC3E}">
        <p14:creationId xmlns:p14="http://schemas.microsoft.com/office/powerpoint/2010/main" val="894433525"/>
      </p:ext>
    </p:extLst>
  </p:cSld>
  <p:clrMapOvr>
    <a:masterClrMapping/>
  </p:clrMapOvr>
  <mc:AlternateContent xmlns:mc="http://schemas.openxmlformats.org/markup-compatibility/2006" xmlns:p14="http://schemas.microsoft.com/office/powerpoint/2010/main">
    <mc:Choice Requires="p14">
      <p:transition spd="slow" p14:dur="1500" advClick="0" advTm="25000">
        <p:wipe/>
      </p:transition>
    </mc:Choice>
    <mc:Fallback xmlns="">
      <p:transition spd="slow" advClick="0" advTm="25000">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2d816fa609b_4_1"/>
          <p:cNvSpPr txBox="1"/>
          <p:nvPr/>
        </p:nvSpPr>
        <p:spPr>
          <a:xfrm>
            <a:off x="1471050" y="534089"/>
            <a:ext cx="6432300" cy="1157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95959"/>
              </a:buClr>
              <a:buSzPts val="3600"/>
              <a:buFont typeface="Play"/>
              <a:buNone/>
            </a:pPr>
            <a:r>
              <a:rPr lang="es-CO" sz="3600" dirty="0">
                <a:solidFill>
                  <a:srgbClr val="595959"/>
                </a:solidFill>
                <a:latin typeface="Play"/>
                <a:ea typeface="Play"/>
                <a:cs typeface="Play"/>
                <a:sym typeface="Play"/>
              </a:rPr>
              <a:t>7. CONCLUSIONES</a:t>
            </a:r>
          </a:p>
          <a:p>
            <a:pPr marL="0" marR="0" lvl="0" indent="0" algn="l" rtl="0">
              <a:lnSpc>
                <a:spcPct val="90000"/>
              </a:lnSpc>
              <a:spcBef>
                <a:spcPts val="0"/>
              </a:spcBef>
              <a:spcAft>
                <a:spcPts val="0"/>
              </a:spcAft>
              <a:buClr>
                <a:srgbClr val="595959"/>
              </a:buClr>
              <a:buSzPts val="3600"/>
              <a:buFont typeface="Play"/>
              <a:buNone/>
            </a:pPr>
            <a:endParaRPr lang="es-CO" sz="3600" b="0" dirty="0">
              <a:solidFill>
                <a:srgbClr val="595959"/>
              </a:solidFill>
              <a:latin typeface="Play"/>
              <a:ea typeface="Play"/>
              <a:cs typeface="Play"/>
              <a:sym typeface="Play"/>
            </a:endParaRPr>
          </a:p>
          <a:p>
            <a:pPr marL="0" marR="0" lvl="0" indent="0" algn="l" rtl="0">
              <a:lnSpc>
                <a:spcPct val="90000"/>
              </a:lnSpc>
              <a:spcBef>
                <a:spcPts val="0"/>
              </a:spcBef>
              <a:spcAft>
                <a:spcPts val="0"/>
              </a:spcAft>
              <a:buClr>
                <a:srgbClr val="595959"/>
              </a:buClr>
              <a:buSzPts val="3600"/>
              <a:buFont typeface="Play"/>
              <a:buNone/>
            </a:pPr>
            <a:endParaRPr sz="3600" b="0" dirty="0">
              <a:solidFill>
                <a:srgbClr val="595959"/>
              </a:solidFill>
              <a:latin typeface="Play"/>
              <a:ea typeface="Play"/>
              <a:cs typeface="Play"/>
              <a:sym typeface="Play"/>
            </a:endParaRPr>
          </a:p>
        </p:txBody>
      </p:sp>
      <p:sp>
        <p:nvSpPr>
          <p:cNvPr id="4" name="Google Shape;735;g2d816fa609b_4_1">
            <a:extLst>
              <a:ext uri="{FF2B5EF4-FFF2-40B4-BE49-F238E27FC236}">
                <a16:creationId xmlns:a16="http://schemas.microsoft.com/office/drawing/2014/main" id="{7E3FACF2-357C-BD48-94EF-DE4C9ACAAB94}"/>
              </a:ext>
            </a:extLst>
          </p:cNvPr>
          <p:cNvSpPr txBox="1"/>
          <p:nvPr/>
        </p:nvSpPr>
        <p:spPr>
          <a:xfrm>
            <a:off x="940017" y="1691489"/>
            <a:ext cx="10311965" cy="5154069"/>
          </a:xfrm>
          <a:prstGeom prst="rect">
            <a:avLst/>
          </a:prstGeom>
          <a:noFill/>
          <a:ln>
            <a:noFill/>
          </a:ln>
        </p:spPr>
        <p:txBody>
          <a:bodyPr spcFirstLastPara="1" wrap="square" lIns="91425" tIns="45700" rIns="91425" bIns="45700" anchor="t" anchorCtr="0">
            <a:normAutofit/>
          </a:bodyPr>
          <a:lstStyle/>
          <a:p>
            <a:pPr marL="342900" lvl="0" indent="-342900" algn="just">
              <a:lnSpc>
                <a:spcPct val="90000"/>
              </a:lnSpc>
              <a:buClr>
                <a:srgbClr val="595959"/>
              </a:buClr>
              <a:buSzPts val="3600"/>
              <a:buFont typeface="Arial" panose="020B0604020202020204" pitchFamily="34" charset="0"/>
              <a:buChar char="•"/>
            </a:pPr>
            <a:r>
              <a:rPr lang="es-CO" sz="2000" dirty="0"/>
              <a:t>La vulnerabilidad </a:t>
            </a:r>
            <a:r>
              <a:rPr lang="es-CO" sz="2000" b="1" dirty="0"/>
              <a:t>CVE-2011-1265</a:t>
            </a:r>
            <a:r>
              <a:rPr lang="es-CO" sz="2000" dirty="0"/>
              <a:t> es crítica, ya que permite la ejecución remota de código sin autenticación dentro del rango de Bluetooth. La explotación es relativamente sencilla y puede comprometer por completo la confidencialidad, integridad y disponibilidad del sistema.</a:t>
            </a:r>
            <a:endParaRPr lang="es-ES" sz="2000" dirty="0">
              <a:sym typeface="Play"/>
            </a:endParaRPr>
          </a:p>
          <a:p>
            <a:pPr marL="342900" lvl="0" indent="-342900" algn="just">
              <a:lnSpc>
                <a:spcPct val="90000"/>
              </a:lnSpc>
              <a:buClr>
                <a:srgbClr val="595959"/>
              </a:buClr>
              <a:buSzPts val="3600"/>
              <a:buFont typeface="Arial" panose="020B0604020202020204" pitchFamily="34" charset="0"/>
              <a:buChar char="•"/>
            </a:pPr>
            <a:endParaRPr lang="es-ES" sz="2000" dirty="0">
              <a:sym typeface="Play"/>
            </a:endParaRPr>
          </a:p>
          <a:p>
            <a:pPr marL="342900" lvl="0" indent="-342900" algn="just">
              <a:lnSpc>
                <a:spcPct val="90000"/>
              </a:lnSpc>
              <a:buClr>
                <a:srgbClr val="595959"/>
              </a:buClr>
              <a:buSzPts val="3600"/>
              <a:buFont typeface="Arial" panose="020B0604020202020204" pitchFamily="34" charset="0"/>
              <a:buChar char="•"/>
            </a:pPr>
            <a:r>
              <a:rPr lang="es-ES" sz="2000" dirty="0">
                <a:sym typeface="Play"/>
              </a:rPr>
              <a:t>La importancia de las configuraciones seguras es fundamental.</a:t>
            </a:r>
          </a:p>
          <a:p>
            <a:pPr marL="342900" lvl="0" indent="-342900" algn="just">
              <a:lnSpc>
                <a:spcPct val="90000"/>
              </a:lnSpc>
              <a:buClr>
                <a:srgbClr val="595959"/>
              </a:buClr>
              <a:buSzPts val="3600"/>
              <a:buFont typeface="Arial" panose="020B0604020202020204" pitchFamily="34" charset="0"/>
              <a:buChar char="•"/>
            </a:pPr>
            <a:endParaRPr lang="es-ES" sz="2000" dirty="0">
              <a:sym typeface="Play"/>
            </a:endParaRPr>
          </a:p>
          <a:p>
            <a:pPr marL="342900" lvl="0" indent="-342900" algn="just">
              <a:lnSpc>
                <a:spcPct val="90000"/>
              </a:lnSpc>
              <a:buClr>
                <a:srgbClr val="595959"/>
              </a:buClr>
              <a:buSzPts val="3600"/>
              <a:buFont typeface="Arial" panose="020B0604020202020204" pitchFamily="34" charset="0"/>
              <a:buChar char="•"/>
            </a:pPr>
            <a:r>
              <a:rPr lang="es-ES" sz="2000" dirty="0">
                <a:sym typeface="Play"/>
              </a:rPr>
              <a:t>Las vulnerabilidades en bibliotecas de software pueden tener un impacto significativo.</a:t>
            </a:r>
          </a:p>
          <a:p>
            <a:pPr marL="342900" lvl="0" indent="-342900" algn="just">
              <a:lnSpc>
                <a:spcPct val="90000"/>
              </a:lnSpc>
              <a:buClr>
                <a:srgbClr val="595959"/>
              </a:buClr>
              <a:buSzPts val="3600"/>
              <a:buFont typeface="Arial" panose="020B0604020202020204" pitchFamily="34" charset="0"/>
              <a:buChar char="•"/>
            </a:pPr>
            <a:endParaRPr lang="es-ES" sz="2000" dirty="0">
              <a:sym typeface="Play"/>
            </a:endParaRPr>
          </a:p>
          <a:p>
            <a:pPr marL="342900" lvl="0" indent="-342900" algn="just">
              <a:lnSpc>
                <a:spcPct val="90000"/>
              </a:lnSpc>
              <a:buClr>
                <a:srgbClr val="595959"/>
              </a:buClr>
              <a:buSzPts val="3600"/>
              <a:buFont typeface="Arial" panose="020B0604020202020204" pitchFamily="34" charset="0"/>
              <a:buChar char="•"/>
            </a:pPr>
            <a:r>
              <a:rPr lang="es-ES" sz="2000" dirty="0">
                <a:sym typeface="Play"/>
              </a:rPr>
              <a:t>El concepto de "</a:t>
            </a:r>
            <a:r>
              <a:rPr lang="es-ES" sz="2000" b="1" dirty="0" err="1">
                <a:sym typeface="Play"/>
              </a:rPr>
              <a:t>Scope</a:t>
            </a:r>
            <a:r>
              <a:rPr lang="es-ES" sz="2000" dirty="0">
                <a:sym typeface="Play"/>
              </a:rPr>
              <a:t>" (alcance) es crucial en la evaluación del impacto de una vulnerabilidad.</a:t>
            </a:r>
          </a:p>
          <a:p>
            <a:pPr lvl="0" algn="just">
              <a:lnSpc>
                <a:spcPct val="90000"/>
              </a:lnSpc>
              <a:buClr>
                <a:srgbClr val="595959"/>
              </a:buClr>
              <a:buSzPts val="3600"/>
            </a:pPr>
            <a:endParaRPr lang="es-ES" sz="2000" dirty="0">
              <a:sym typeface="Play"/>
            </a:endParaRPr>
          </a:p>
          <a:p>
            <a:pPr marL="342900" lvl="0" indent="-342900" algn="just">
              <a:lnSpc>
                <a:spcPct val="90000"/>
              </a:lnSpc>
              <a:buClr>
                <a:srgbClr val="595959"/>
              </a:buClr>
              <a:buSzPts val="3600"/>
              <a:buFont typeface="Arial" panose="020B0604020202020204" pitchFamily="34" charset="0"/>
              <a:buChar char="•"/>
            </a:pPr>
            <a:r>
              <a:rPr lang="es-ES" sz="2000" dirty="0">
                <a:sym typeface="Play"/>
              </a:rPr>
              <a:t>La puntuación CVSS proporciona una métrica estandarizada para la evaluación de la severidad de una vulnerabilidad.</a:t>
            </a:r>
            <a:endParaRPr sz="2000" dirty="0">
              <a:sym typeface="Play"/>
            </a:endParaRPr>
          </a:p>
        </p:txBody>
      </p:sp>
    </p:spTree>
    <p:extLst>
      <p:ext uri="{BB962C8B-B14F-4D97-AF65-F5344CB8AC3E}">
        <p14:creationId xmlns:p14="http://schemas.microsoft.com/office/powerpoint/2010/main" val="2674712759"/>
      </p:ext>
    </p:extLst>
  </p:cSld>
  <p:clrMapOvr>
    <a:masterClrMapping/>
  </p:clrMapOvr>
  <mc:AlternateContent xmlns:mc="http://schemas.openxmlformats.org/markup-compatibility/2006" xmlns:p14="http://schemas.microsoft.com/office/powerpoint/2010/main">
    <mc:Choice Requires="p14">
      <p:transition spd="slow" p14:dur="1500" advClick="0" advTm="30000">
        <p:wipe/>
      </p:transition>
    </mc:Choice>
    <mc:Fallback xmlns="">
      <p:transition spd="slow" advClick="0" advTm="30000">
        <p:wipe/>
      </p:transition>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712</TotalTime>
  <Words>882</Words>
  <Application>Microsoft Macintosh PowerPoint</Application>
  <PresentationFormat>Panorámica</PresentationFormat>
  <Paragraphs>101</Paragraphs>
  <Slides>13</Slides>
  <Notes>12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13</vt:i4>
      </vt:variant>
    </vt:vector>
  </HeadingPairs>
  <TitlesOfParts>
    <vt:vector size="21" baseType="lpstr">
      <vt:lpstr>Arial</vt:lpstr>
      <vt:lpstr>Wingdings</vt:lpstr>
      <vt:lpstr>Lato</vt:lpstr>
      <vt:lpstr>Play</vt:lpstr>
      <vt:lpstr>Trebuchet MS</vt:lpstr>
      <vt:lpstr>Aptos</vt:lpstr>
      <vt:lpstr>Calibri</vt:lpstr>
      <vt:lpstr>Tema de Office</vt:lpstr>
      <vt:lpstr>Presentación de PowerPoint</vt:lpstr>
      <vt:lpstr>1. INTEGRANTES: GRUPO MOGT</vt:lpstr>
      <vt:lpstr>Presentación de PowerPoint</vt:lpstr>
      <vt:lpstr>2. DOCUMENTO DE ESTUDIO</vt:lpstr>
      <vt:lpstr>Presentación de PowerPoint</vt:lpstr>
      <vt:lpstr>Presentación de PowerPoint</vt:lpstr>
      <vt:lpstr>Presentación de PowerPoint</vt:lpstr>
      <vt:lpstr>Presentación de PowerPoint</vt:lpstr>
      <vt:lpstr>Presentación de PowerPoint</vt:lpstr>
      <vt:lpstr>Presentación de PowerPoint</vt:lpstr>
      <vt:lpstr>Preguntas</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Robert Navarro;Diseñador Gráfico</dc:creator>
  <cp:lastModifiedBy>MY. MARIO FRANCISCO GOMEZ ORTEGA</cp:lastModifiedBy>
  <cp:revision>30</cp:revision>
  <cp:lastPrinted>2025-01-22T21:25:09Z</cp:lastPrinted>
  <dcterms:created xsi:type="dcterms:W3CDTF">2024-12-23T18:19:30Z</dcterms:created>
  <dcterms:modified xsi:type="dcterms:W3CDTF">2025-02-12T18:25:48Z</dcterms:modified>
</cp:coreProperties>
</file>